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46" r:id="rId2"/>
    <p:sldId id="547" r:id="rId3"/>
    <p:sldId id="639" r:id="rId4"/>
    <p:sldId id="822" r:id="rId5"/>
    <p:sldId id="983" r:id="rId6"/>
    <p:sldId id="984" r:id="rId7"/>
    <p:sldId id="985" r:id="rId8"/>
    <p:sldId id="986" r:id="rId9"/>
    <p:sldId id="987" r:id="rId10"/>
    <p:sldId id="988" r:id="rId11"/>
    <p:sldId id="989" r:id="rId12"/>
    <p:sldId id="990" r:id="rId13"/>
    <p:sldId id="991" r:id="rId14"/>
    <p:sldId id="992" r:id="rId15"/>
    <p:sldId id="993" r:id="rId16"/>
    <p:sldId id="994" r:id="rId17"/>
    <p:sldId id="995" r:id="rId18"/>
    <p:sldId id="996" r:id="rId19"/>
    <p:sldId id="997" r:id="rId20"/>
    <p:sldId id="998" r:id="rId21"/>
    <p:sldId id="999" r:id="rId22"/>
    <p:sldId id="1000" r:id="rId23"/>
    <p:sldId id="1001" r:id="rId24"/>
    <p:sldId id="1002" r:id="rId25"/>
    <p:sldId id="979" r:id="rId26"/>
    <p:sldId id="980" r:id="rId27"/>
    <p:sldId id="981" r:id="rId28"/>
    <p:sldId id="982" r:id="rId29"/>
    <p:sldId id="978" r:id="rId30"/>
    <p:sldId id="553" r:id="rId31"/>
    <p:sldId id="549" r:id="rId32"/>
    <p:sldId id="1003" r:id="rId33"/>
    <p:sldId id="634" r:id="rId34"/>
    <p:sldId id="969" r:id="rId35"/>
    <p:sldId id="640" r:id="rId36"/>
    <p:sldId id="1004" r:id="rId37"/>
    <p:sldId id="1005" r:id="rId38"/>
    <p:sldId id="1006" r:id="rId39"/>
    <p:sldId id="1007" r:id="rId40"/>
    <p:sldId id="1008" r:id="rId41"/>
    <p:sldId id="1009" r:id="rId42"/>
    <p:sldId id="1010" r:id="rId43"/>
    <p:sldId id="1011" r:id="rId44"/>
    <p:sldId id="1012" r:id="rId45"/>
    <p:sldId id="1013" r:id="rId46"/>
    <p:sldId id="1014" r:id="rId47"/>
    <p:sldId id="1015" r:id="rId48"/>
    <p:sldId id="1016" r:id="rId49"/>
    <p:sldId id="1017" r:id="rId50"/>
    <p:sldId id="1018" r:id="rId51"/>
    <p:sldId id="1019" r:id="rId52"/>
    <p:sldId id="1020" r:id="rId53"/>
    <p:sldId id="970" r:id="rId54"/>
    <p:sldId id="971" r:id="rId55"/>
    <p:sldId id="972" r:id="rId56"/>
    <p:sldId id="973" r:id="rId57"/>
    <p:sldId id="974" r:id="rId58"/>
    <p:sldId id="975" r:id="rId59"/>
    <p:sldId id="976" r:id="rId60"/>
    <p:sldId id="977" r:id="rId61"/>
    <p:sldId id="552" r:id="rId62"/>
    <p:sldId id="548" r:id="rId63"/>
    <p:sldId id="641" r:id="rId64"/>
    <p:sldId id="642" r:id="rId65"/>
    <p:sldId id="635" r:id="rId66"/>
    <p:sldId id="636" r:id="rId67"/>
    <p:sldId id="637" r:id="rId68"/>
    <p:sldId id="550" r:id="rId69"/>
    <p:sldId id="551" r:id="rId70"/>
    <p:sldId id="643" r:id="rId71"/>
    <p:sldId id="554" r:id="rId72"/>
    <p:sldId id="638" r:id="rId73"/>
    <p:sldId id="631" r:id="rId74"/>
    <p:sldId id="632" r:id="rId75"/>
    <p:sldId id="555" r:id="rId76"/>
    <p:sldId id="560" r:id="rId77"/>
    <p:sldId id="556" r:id="rId78"/>
    <p:sldId id="557" r:id="rId79"/>
    <p:sldId id="1035" r:id="rId80"/>
    <p:sldId id="1036" r:id="rId81"/>
    <p:sldId id="1037" r:id="rId82"/>
    <p:sldId id="558" r:id="rId83"/>
    <p:sldId id="559" r:id="rId84"/>
    <p:sldId id="752" r:id="rId85"/>
    <p:sldId id="753" r:id="rId86"/>
    <p:sldId id="754" r:id="rId87"/>
    <p:sldId id="1021" r:id="rId88"/>
    <p:sldId id="1022" r:id="rId89"/>
    <p:sldId id="1023" r:id="rId90"/>
    <p:sldId id="1029" r:id="rId91"/>
    <p:sldId id="1025" r:id="rId92"/>
    <p:sldId id="1026" r:id="rId93"/>
    <p:sldId id="1024" r:id="rId94"/>
    <p:sldId id="1027" r:id="rId95"/>
    <p:sldId id="1028" r:id="rId96"/>
    <p:sldId id="1030" r:id="rId97"/>
    <p:sldId id="1031" r:id="rId98"/>
    <p:sldId id="1032" r:id="rId99"/>
    <p:sldId id="1033" r:id="rId100"/>
    <p:sldId id="1034" r:id="rId101"/>
    <p:sldId id="1038" r:id="rId102"/>
    <p:sldId id="1039" r:id="rId103"/>
    <p:sldId id="1040" r:id="rId104"/>
    <p:sldId id="1041" r:id="rId105"/>
    <p:sldId id="1042" r:id="rId106"/>
    <p:sldId id="1043" r:id="rId107"/>
    <p:sldId id="1044" r:id="rId108"/>
    <p:sldId id="1045" r:id="rId109"/>
    <p:sldId id="1046" r:id="rId110"/>
    <p:sldId id="1049" r:id="rId111"/>
    <p:sldId id="1047" r:id="rId112"/>
    <p:sldId id="1048" r:id="rId113"/>
    <p:sldId id="1050" r:id="rId114"/>
    <p:sldId id="1051" r:id="rId115"/>
    <p:sldId id="746" r:id="rId116"/>
    <p:sldId id="750" r:id="rId117"/>
    <p:sldId id="751" r:id="rId118"/>
    <p:sldId id="748" r:id="rId119"/>
    <p:sldId id="749" r:id="rId120"/>
    <p:sldId id="1229" r:id="rId121"/>
    <p:sldId id="1230" r:id="rId122"/>
    <p:sldId id="1231" r:id="rId123"/>
    <p:sldId id="1232" r:id="rId124"/>
    <p:sldId id="1228" r:id="rId125"/>
    <p:sldId id="756" r:id="rId126"/>
    <p:sldId id="1052" r:id="rId127"/>
    <p:sldId id="644" r:id="rId128"/>
    <p:sldId id="817" r:id="rId129"/>
    <p:sldId id="645" r:id="rId130"/>
    <p:sldId id="1054" r:id="rId131"/>
    <p:sldId id="1053" r:id="rId132"/>
    <p:sldId id="816" r:id="rId133"/>
    <p:sldId id="815" r:id="rId134"/>
    <p:sldId id="814" r:id="rId135"/>
    <p:sldId id="1055" r:id="rId136"/>
    <p:sldId id="1056" r:id="rId137"/>
    <p:sldId id="1057" r:id="rId138"/>
    <p:sldId id="1058" r:id="rId139"/>
    <p:sldId id="1079" r:id="rId140"/>
    <p:sldId id="820" r:id="rId141"/>
    <p:sldId id="1059" r:id="rId142"/>
    <p:sldId id="1060" r:id="rId143"/>
    <p:sldId id="1085" r:id="rId144"/>
    <p:sldId id="1061" r:id="rId145"/>
    <p:sldId id="1063" r:id="rId146"/>
    <p:sldId id="1064" r:id="rId147"/>
    <p:sldId id="1065" r:id="rId148"/>
    <p:sldId id="1066" r:id="rId149"/>
    <p:sldId id="1062" r:id="rId150"/>
    <p:sldId id="1067" r:id="rId151"/>
    <p:sldId id="1068" r:id="rId152"/>
    <p:sldId id="1069" r:id="rId153"/>
    <p:sldId id="1070" r:id="rId154"/>
    <p:sldId id="1071" r:id="rId155"/>
    <p:sldId id="1072" r:id="rId156"/>
    <p:sldId id="821" r:id="rId157"/>
    <p:sldId id="1289" r:id="rId158"/>
    <p:sldId id="1288" r:id="rId159"/>
    <p:sldId id="1088" r:id="rId160"/>
    <p:sldId id="1086" r:id="rId161"/>
    <p:sldId id="1087" r:id="rId162"/>
    <p:sldId id="1073" r:id="rId163"/>
    <p:sldId id="1074" r:id="rId164"/>
    <p:sldId id="1075" r:id="rId165"/>
    <p:sldId id="1076" r:id="rId166"/>
    <p:sldId id="1077" r:id="rId167"/>
    <p:sldId id="1078" r:id="rId168"/>
    <p:sldId id="1276" r:id="rId169"/>
    <p:sldId id="1277" r:id="rId170"/>
    <p:sldId id="1278" r:id="rId171"/>
    <p:sldId id="1281" r:id="rId172"/>
    <p:sldId id="1282" r:id="rId173"/>
    <p:sldId id="1283" r:id="rId174"/>
    <p:sldId id="1284" r:id="rId175"/>
    <p:sldId id="1285" r:id="rId176"/>
    <p:sldId id="1286" r:id="rId177"/>
    <p:sldId id="1287" r:id="rId178"/>
    <p:sldId id="1279" r:id="rId179"/>
    <p:sldId id="1280" r:id="rId180"/>
    <p:sldId id="1290" r:id="rId181"/>
    <p:sldId id="1291" r:id="rId182"/>
    <p:sldId id="1292" r:id="rId183"/>
    <p:sldId id="1295" r:id="rId184"/>
    <p:sldId id="1296" r:id="rId185"/>
    <p:sldId id="1297" r:id="rId186"/>
    <p:sldId id="1298" r:id="rId187"/>
    <p:sldId id="1299" r:id="rId188"/>
    <p:sldId id="1293" r:id="rId189"/>
    <p:sldId id="1294" r:id="rId190"/>
    <p:sldId id="1302" r:id="rId191"/>
    <p:sldId id="1303" r:id="rId192"/>
    <p:sldId id="1304" r:id="rId193"/>
    <p:sldId id="1316" r:id="rId194"/>
    <p:sldId id="1317" r:id="rId195"/>
    <p:sldId id="1318" r:id="rId196"/>
    <p:sldId id="1319" r:id="rId197"/>
    <p:sldId id="1320" r:id="rId198"/>
    <p:sldId id="1321" r:id="rId199"/>
    <p:sldId id="1322" r:id="rId200"/>
    <p:sldId id="1323" r:id="rId201"/>
    <p:sldId id="1300" r:id="rId202"/>
    <p:sldId id="1301" r:id="rId203"/>
    <p:sldId id="1305" r:id="rId204"/>
    <p:sldId id="1306" r:id="rId205"/>
    <p:sldId id="1307" r:id="rId206"/>
    <p:sldId id="1308" r:id="rId207"/>
    <p:sldId id="1309" r:id="rId208"/>
    <p:sldId id="1310" r:id="rId209"/>
    <p:sldId id="1311" r:id="rId210"/>
    <p:sldId id="1312" r:id="rId211"/>
    <p:sldId id="1313" r:id="rId212"/>
    <p:sldId id="1314" r:id="rId213"/>
    <p:sldId id="1315" r:id="rId214"/>
    <p:sldId id="1266" r:id="rId215"/>
    <p:sldId id="1274" r:id="rId216"/>
    <p:sldId id="1267" r:id="rId217"/>
    <p:sldId id="1269" r:id="rId218"/>
    <p:sldId id="1268" r:id="rId219"/>
    <p:sldId id="1270" r:id="rId220"/>
    <p:sldId id="1271" r:id="rId221"/>
    <p:sldId id="1272" r:id="rId222"/>
    <p:sldId id="1273" r:id="rId223"/>
    <p:sldId id="1275" r:id="rId224"/>
    <p:sldId id="1324" r:id="rId225"/>
    <p:sldId id="1265" r:id="rId226"/>
    <p:sldId id="1325" r:id="rId227"/>
    <p:sldId id="1326" r:id="rId228"/>
    <p:sldId id="1327" r:id="rId229"/>
    <p:sldId id="1328" r:id="rId230"/>
    <p:sldId id="1329" r:id="rId231"/>
    <p:sldId id="1330" r:id="rId232"/>
    <p:sldId id="1331" r:id="rId233"/>
    <p:sldId id="1332" r:id="rId234"/>
    <p:sldId id="1333" r:id="rId235"/>
    <p:sldId id="1334" r:id="rId236"/>
    <p:sldId id="1335" r:id="rId237"/>
    <p:sldId id="1336" r:id="rId238"/>
    <p:sldId id="1337" r:id="rId239"/>
    <p:sldId id="1133" r:id="rId240"/>
    <p:sldId id="1134" r:id="rId241"/>
    <p:sldId id="1135" r:id="rId242"/>
    <p:sldId id="1136" r:id="rId243"/>
    <p:sldId id="1137" r:id="rId244"/>
    <p:sldId id="1138" r:id="rId245"/>
    <p:sldId id="1139" r:id="rId246"/>
    <p:sldId id="1140" r:id="rId247"/>
    <p:sldId id="1141" r:id="rId248"/>
    <p:sldId id="1142" r:id="rId249"/>
    <p:sldId id="1143" r:id="rId250"/>
    <p:sldId id="1144" r:id="rId251"/>
    <p:sldId id="1145" r:id="rId252"/>
    <p:sldId id="1080" r:id="rId253"/>
    <p:sldId id="1146" r:id="rId254"/>
    <p:sldId id="1148" r:id="rId255"/>
    <p:sldId id="1147" r:id="rId256"/>
    <p:sldId id="1081" r:id="rId257"/>
    <p:sldId id="1082" r:id="rId258"/>
    <p:sldId id="1083" r:id="rId259"/>
    <p:sldId id="1084" r:id="rId260"/>
    <p:sldId id="1122" r:id="rId261"/>
    <p:sldId id="1123" r:id="rId262"/>
    <p:sldId id="1124" r:id="rId263"/>
    <p:sldId id="1125" r:id="rId264"/>
    <p:sldId id="1126" r:id="rId265"/>
    <p:sldId id="1127" r:id="rId266"/>
    <p:sldId id="1128" r:id="rId267"/>
    <p:sldId id="1129" r:id="rId268"/>
    <p:sldId id="1130" r:id="rId269"/>
    <p:sldId id="1131" r:id="rId270"/>
    <p:sldId id="1132" r:id="rId271"/>
    <p:sldId id="1089" r:id="rId272"/>
    <p:sldId id="1090" r:id="rId273"/>
    <p:sldId id="1091" r:id="rId274"/>
    <p:sldId id="1092" r:id="rId275"/>
    <p:sldId id="1093" r:id="rId276"/>
    <p:sldId id="1094" r:id="rId277"/>
    <p:sldId id="1095" r:id="rId278"/>
    <p:sldId id="1096" r:id="rId279"/>
    <p:sldId id="1097" r:id="rId280"/>
    <p:sldId id="1098" r:id="rId281"/>
    <p:sldId id="1099" r:id="rId282"/>
    <p:sldId id="1100" r:id="rId283"/>
    <p:sldId id="1101" r:id="rId284"/>
    <p:sldId id="1102" r:id="rId285"/>
    <p:sldId id="1103" r:id="rId286"/>
    <p:sldId id="1104" r:id="rId287"/>
    <p:sldId id="1105" r:id="rId288"/>
    <p:sldId id="1106" r:id="rId289"/>
    <p:sldId id="1107" r:id="rId290"/>
    <p:sldId id="1108" r:id="rId291"/>
    <p:sldId id="1109" r:id="rId292"/>
    <p:sldId id="1110" r:id="rId293"/>
    <p:sldId id="1111" r:id="rId294"/>
    <p:sldId id="1112" r:id="rId295"/>
    <p:sldId id="1113" r:id="rId296"/>
    <p:sldId id="1114" r:id="rId297"/>
    <p:sldId id="1115" r:id="rId298"/>
    <p:sldId id="1116" r:id="rId299"/>
    <p:sldId id="1117" r:id="rId300"/>
    <p:sldId id="1118" r:id="rId301"/>
    <p:sldId id="1119" r:id="rId302"/>
    <p:sldId id="1120" r:id="rId303"/>
    <p:sldId id="1121" r:id="rId304"/>
    <p:sldId id="1338" r:id="rId305"/>
    <p:sldId id="1339" r:id="rId306"/>
    <p:sldId id="1340" r:id="rId307"/>
    <p:sldId id="1341" r:id="rId308"/>
    <p:sldId id="1342" r:id="rId309"/>
    <p:sldId id="1343" r:id="rId310"/>
    <p:sldId id="1344" r:id="rId311"/>
    <p:sldId id="1345" r:id="rId312"/>
    <p:sldId id="1346" r:id="rId313"/>
    <p:sldId id="1347" r:id="rId314"/>
    <p:sldId id="1348" r:id="rId315"/>
    <p:sldId id="1349" r:id="rId316"/>
    <p:sldId id="1350" r:id="rId317"/>
    <p:sldId id="1351" r:id="rId318"/>
    <p:sldId id="1352" r:id="rId319"/>
    <p:sldId id="1353" r:id="rId320"/>
    <p:sldId id="1354" r:id="rId321"/>
    <p:sldId id="1355" r:id="rId322"/>
    <p:sldId id="1357" r:id="rId323"/>
    <p:sldId id="1358" r:id="rId324"/>
    <p:sldId id="1359" r:id="rId325"/>
    <p:sldId id="1360" r:id="rId326"/>
    <p:sldId id="1361" r:id="rId327"/>
    <p:sldId id="1362" r:id="rId328"/>
    <p:sldId id="1356" r:id="rId329"/>
    <p:sldId id="1363" r:id="rId330"/>
    <p:sldId id="1364" r:id="rId331"/>
    <p:sldId id="647" r:id="rId332"/>
    <p:sldId id="818" r:id="rId333"/>
    <p:sldId id="819" r:id="rId334"/>
    <p:sldId id="656" r:id="rId335"/>
    <p:sldId id="747" r:id="rId3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tableStyles" Target="tableStyle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5047-CACD-44C8-BD87-0B67B32ACD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198569-F44A-4887-B38E-C5D6DCB6E4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8867AB-D486-43A0-AF42-7E55D5D1FA2B}"/>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5" name="Footer Placeholder 4">
            <a:extLst>
              <a:ext uri="{FF2B5EF4-FFF2-40B4-BE49-F238E27FC236}">
                <a16:creationId xmlns:a16="http://schemas.microsoft.com/office/drawing/2014/main" id="{85D1A9DA-8E24-4BF3-8C9A-B27BAAFA00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718791-7EB4-4442-87A1-E8374422488F}"/>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3116632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B70C-BE5A-4718-B3CB-F51B84D2EB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296D90-1E6D-470C-B6B5-A13CDE7852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ED2413-2DC1-4B21-8FBC-3C9502D958A7}"/>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5" name="Footer Placeholder 4">
            <a:extLst>
              <a:ext uri="{FF2B5EF4-FFF2-40B4-BE49-F238E27FC236}">
                <a16:creationId xmlns:a16="http://schemas.microsoft.com/office/drawing/2014/main" id="{63F6015D-195D-45B3-9BAB-0C1BA990DF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B27A2B-B318-418F-9A76-1B6ED3145AE9}"/>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407610543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8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7448613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9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2525261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9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4292271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9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1471657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44396581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9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476883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9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68228217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9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70355779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9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0301623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9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08820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ADEB4-EB54-4A59-A5DA-30B9CFEC85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11021-114F-466D-BB2D-D409DB5B85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52877F-5DD5-4F86-909B-7F1BCD29A80C}"/>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5" name="Footer Placeholder 4">
            <a:extLst>
              <a:ext uri="{FF2B5EF4-FFF2-40B4-BE49-F238E27FC236}">
                <a16:creationId xmlns:a16="http://schemas.microsoft.com/office/drawing/2014/main" id="{745BAC96-2942-499D-B36D-BA4EA00F41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545BB5-6046-4F8A-BCCA-186BA82557B8}"/>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2569292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9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4089901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0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838761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0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63436000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0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72574420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0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35737786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5331399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0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410156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0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6168023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0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2903003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0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13277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74081237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0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99558961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1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57352091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1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4948859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1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8337124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91262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1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158280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1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29122007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1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3986293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1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2251311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1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254542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83842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1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79527444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2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0952040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2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89658739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2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39700871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2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5618480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2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2204491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2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98394954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2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2219585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2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2447221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2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305663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8637539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2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97772330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3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6911710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3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195812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3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18794387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3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8347053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3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1283145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3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449262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3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7945395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3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95629979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3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6899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2517589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3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5539214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4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6833884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4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86441420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4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3815552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4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99332588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4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05701946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4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6175164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4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773290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4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57729170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4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56369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51637546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4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4024747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5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64143699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5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09119092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5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783447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5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7732841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5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91475776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5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45077695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5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18853301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5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0560722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5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6520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6189397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5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7589971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6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4357325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6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0942748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6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6099561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6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582236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6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9944729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6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65211881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6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89828962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6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56223638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6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836246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501486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6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9355544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7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828617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7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19212971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7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1356791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7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57460125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7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37457981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7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15784249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7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75830222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7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227180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7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65626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17497242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7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45628074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8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46788910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8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89026512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8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596137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8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55928495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8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42722231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8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78304653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8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9395797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8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5873943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8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55298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2F9E8-9998-4C02-825E-C43E8C4182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9870EF-18C4-4E4C-A349-B2C80D8397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F76445-B9D5-4E2E-9404-7EA87C4E6C2E}"/>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5" name="Footer Placeholder 4">
            <a:extLst>
              <a:ext uri="{FF2B5EF4-FFF2-40B4-BE49-F238E27FC236}">
                <a16:creationId xmlns:a16="http://schemas.microsoft.com/office/drawing/2014/main" id="{5D3147D6-0E5E-484D-8BC9-1F090CD999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776828-BF36-490F-9B60-F51DAE6D8205}"/>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38193901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45431866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8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52821173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9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90011508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9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29048422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9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28350713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9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59456925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9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39464763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9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75925576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9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8403988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9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95135208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9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66834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9773195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9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79524301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0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24485349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20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5911330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0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21637835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20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04363383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20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6918126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0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892515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0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8345006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20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41496505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0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50248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993859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0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4167403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21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47449294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21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61303400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1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2432485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1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27643227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1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4904968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1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43852343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21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50546387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1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52970646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1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586860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79698439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1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07129279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2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966684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2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54268751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2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6286089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2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5010836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2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5036847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2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43479950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2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51459580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2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7359909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2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67691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9035612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2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63516163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23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508649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23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7900825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3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33231474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3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4284541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23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66912084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3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98477273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23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67620765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23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30708053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3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25710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6601332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3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39779345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24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1814445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4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5542085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24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56104513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24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37340007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4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23658053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4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1943656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4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0089290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4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8478505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4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41962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04337879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24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54835100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25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19844675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5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6559689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25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855311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5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96659958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5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18712370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25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9862824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5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537258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25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01060729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25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674952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44076629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25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25334503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6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68166664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26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8574007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26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27087630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26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4215953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26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7220493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26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08415728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26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52866857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26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6336576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26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81841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5283451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6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18840516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27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0792354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27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90572664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27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85721494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27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13777523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27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2700592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27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62849074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7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43535937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7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04698347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7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2303875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3451924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7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0220364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28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3022220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8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0711672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8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9877342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8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76102543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28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42726742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28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9269392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8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04819106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28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2083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B3160-3979-4ABB-95A4-3E0C74AD3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640C95-41D3-4026-B52C-8820DBE19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8255D5-6B3A-4B9B-A46E-469792CF0355}"/>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5" name="Footer Placeholder 4">
            <a:extLst>
              <a:ext uri="{FF2B5EF4-FFF2-40B4-BE49-F238E27FC236}">
                <a16:creationId xmlns:a16="http://schemas.microsoft.com/office/drawing/2014/main" id="{2EF88993-6A06-4FCD-A641-2F57C6344A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24CD8F-8755-4520-A4EB-B521CD1F8430}"/>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688351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821683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5772339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8042864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522561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328345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6070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503993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868686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1958752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39303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796E-D7C9-4C13-8B0E-3041C521A5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00F774-E1DF-48A1-9E24-0A4F88C7D4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32E5BF-2653-493C-B8AC-1366E888A5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66675B-AB5E-4893-A88B-AA004AD111C4}"/>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6" name="Footer Placeholder 5">
            <a:extLst>
              <a:ext uri="{FF2B5EF4-FFF2-40B4-BE49-F238E27FC236}">
                <a16:creationId xmlns:a16="http://schemas.microsoft.com/office/drawing/2014/main" id="{6E7B45D2-4F24-4CD2-96BF-155B24B327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BBA731-3AE1-4655-82CE-17CF770155CE}"/>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41865698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6143165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7244197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07849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9355760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68376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8940230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834579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6983601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385677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944871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9021-AF32-44DF-BFF3-5C028ABFFD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51E2EC-A125-497D-ABF5-04CABFED65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DCD24D-F179-4C1F-9ED4-270DFF7AA0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1D16E0-374F-4C9A-9216-7942AB0F7D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CB0582-5F31-46A6-ABAA-6012D2750D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1D1BC9-D134-4F68-8942-1A57EBED30D4}"/>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8" name="Footer Placeholder 7">
            <a:extLst>
              <a:ext uri="{FF2B5EF4-FFF2-40B4-BE49-F238E27FC236}">
                <a16:creationId xmlns:a16="http://schemas.microsoft.com/office/drawing/2014/main" id="{A2E66CB9-9434-4F35-B3CA-FB86B290DF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08C7FC-5142-4542-BDED-EF532F6D16A7}"/>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28684798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625178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2453863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505891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4692017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7486855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5859366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873964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709559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770545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203461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22AE-3024-406C-A48C-C756B99675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8E5664-1924-4D6C-9CE1-920E69874E43}"/>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4" name="Footer Placeholder 3">
            <a:extLst>
              <a:ext uri="{FF2B5EF4-FFF2-40B4-BE49-F238E27FC236}">
                <a16:creationId xmlns:a16="http://schemas.microsoft.com/office/drawing/2014/main" id="{FA649AB1-03B2-4B66-8459-0B4572C7A71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8CE9FA-F3AA-43A1-828F-C217ED6248D2}"/>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4335879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0596766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11529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529039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2848686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4173274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8272667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453919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1662168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312959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607786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B44FC2-C318-428E-91D7-3BF80C7A8B4B}"/>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3" name="Footer Placeholder 2">
            <a:extLst>
              <a:ext uri="{FF2B5EF4-FFF2-40B4-BE49-F238E27FC236}">
                <a16:creationId xmlns:a16="http://schemas.microsoft.com/office/drawing/2014/main" id="{60FB99CB-F94B-48E8-A1B2-E5787F8359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FB03D6-B44E-4EC1-B600-FB5C7418D13B}"/>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4756324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6173912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580987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97328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371850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419281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6051156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7888788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7674422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687890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06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13A0-B65F-43D8-822D-AD409F2A9B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BB9011-6525-4C63-98B2-ADF58B1AB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238135-0206-4D5D-867C-553D1F052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43BB3A-8B79-4549-AF58-978A5BE74E85}"/>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6" name="Footer Placeholder 5">
            <a:extLst>
              <a:ext uri="{FF2B5EF4-FFF2-40B4-BE49-F238E27FC236}">
                <a16:creationId xmlns:a16="http://schemas.microsoft.com/office/drawing/2014/main" id="{B750F3C4-7D9E-4723-BAB7-D633DB96ED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F44F3B-01D7-46C6-AC1D-C8B5A1F25D0E}"/>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16556307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6240688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9169361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323119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3148691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301877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458286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2688802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231025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7826150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4872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274-FB88-441C-B580-F7FFEAAC2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1D07BE-62F3-4477-BE20-05F388D636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DF4C9E7-DA25-497D-AFA6-E69C2577B1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8FBA34-954E-438A-8828-376BEC3DA843}"/>
              </a:ext>
            </a:extLst>
          </p:cNvPr>
          <p:cNvSpPr>
            <a:spLocks noGrp="1"/>
          </p:cNvSpPr>
          <p:nvPr>
            <p:ph type="dt" sz="half" idx="10"/>
          </p:nvPr>
        </p:nvSpPr>
        <p:spPr/>
        <p:txBody>
          <a:bodyPr/>
          <a:lstStyle/>
          <a:p>
            <a:fld id="{1A08DA11-BE88-415D-BEBA-83F6A197E16D}" type="datetimeFigureOut">
              <a:rPr lang="en-IN" smtClean="0"/>
              <a:t>23/04/2021</a:t>
            </a:fld>
            <a:endParaRPr lang="en-IN"/>
          </a:p>
        </p:txBody>
      </p:sp>
      <p:sp>
        <p:nvSpPr>
          <p:cNvPr id="6" name="Footer Placeholder 5">
            <a:extLst>
              <a:ext uri="{FF2B5EF4-FFF2-40B4-BE49-F238E27FC236}">
                <a16:creationId xmlns:a16="http://schemas.microsoft.com/office/drawing/2014/main" id="{B5E81D2E-A8E5-4F53-BEF5-47347EBCEC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3C2B41-6C2B-4E7F-96F9-8E4D46A3003C}"/>
              </a:ext>
            </a:extLst>
          </p:cNvPr>
          <p:cNvSpPr>
            <a:spLocks noGrp="1"/>
          </p:cNvSpPr>
          <p:nvPr>
            <p:ph type="sldNum" sz="quarter" idx="12"/>
          </p:nvPr>
        </p:nvSpPr>
        <p:spPr/>
        <p:txBody>
          <a:bodyPr/>
          <a:lstStyle/>
          <a:p>
            <a:fld id="{3EFC3AF3-5F6D-48E2-8DF5-DDC8DAD121F8}" type="slidenum">
              <a:rPr lang="en-IN" smtClean="0"/>
              <a:t>‹#›</a:t>
            </a:fld>
            <a:endParaRPr lang="en-IN"/>
          </a:p>
        </p:txBody>
      </p:sp>
    </p:spTree>
    <p:extLst>
      <p:ext uri="{BB962C8B-B14F-4D97-AF65-F5344CB8AC3E}">
        <p14:creationId xmlns:p14="http://schemas.microsoft.com/office/powerpoint/2010/main" val="42770780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860681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29688368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6279328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21706230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3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6976284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84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278653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85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7631128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86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38810100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87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15023240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88_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610659" y="1162050"/>
            <a:ext cx="11581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10859597" y="6562940"/>
            <a:ext cx="7152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80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55200" y="7937"/>
            <a:ext cx="2189192" cy="1229836"/>
          </a:xfrm>
          <a:prstGeom prst="rect">
            <a:avLst/>
          </a:prstGeom>
        </p:spPr>
      </p:pic>
    </p:spTree>
    <p:extLst>
      <p:ext uri="{BB962C8B-B14F-4D97-AF65-F5344CB8AC3E}">
        <p14:creationId xmlns:p14="http://schemas.microsoft.com/office/powerpoint/2010/main" val="4115674946"/>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99"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26" Type="http://schemas.openxmlformats.org/officeDocument/2006/relationships/slideLayout" Target="../slideLayouts/slideLayout226.xml"/><Relationship Id="rId247" Type="http://schemas.openxmlformats.org/officeDocument/2006/relationships/slideLayout" Target="../slideLayouts/slideLayout247.xml"/><Relationship Id="rId107" Type="http://schemas.openxmlformats.org/officeDocument/2006/relationships/slideLayout" Target="../slideLayouts/slideLayout107.xml"/><Relationship Id="rId268" Type="http://schemas.openxmlformats.org/officeDocument/2006/relationships/slideLayout" Target="../slideLayouts/slideLayout268.xml"/><Relationship Id="rId289" Type="http://schemas.openxmlformats.org/officeDocument/2006/relationships/slideLayout" Target="../slideLayouts/slideLayout289.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16" Type="http://schemas.openxmlformats.org/officeDocument/2006/relationships/slideLayout" Target="../slideLayouts/slideLayout216.xml"/><Relationship Id="rId237" Type="http://schemas.openxmlformats.org/officeDocument/2006/relationships/slideLayout" Target="../slideLayouts/slideLayout237.xml"/><Relationship Id="rId258" Type="http://schemas.openxmlformats.org/officeDocument/2006/relationships/slideLayout" Target="../slideLayouts/slideLayout258.xml"/><Relationship Id="rId279" Type="http://schemas.openxmlformats.org/officeDocument/2006/relationships/slideLayout" Target="../slideLayouts/slideLayout279.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290" Type="http://schemas.openxmlformats.org/officeDocument/2006/relationships/slideLayout" Target="../slideLayouts/slideLayout29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227" Type="http://schemas.openxmlformats.org/officeDocument/2006/relationships/slideLayout" Target="../slideLayouts/slideLayout227.xml"/><Relationship Id="rId248" Type="http://schemas.openxmlformats.org/officeDocument/2006/relationships/slideLayout" Target="../slideLayouts/slideLayout248.xml"/><Relationship Id="rId269" Type="http://schemas.openxmlformats.org/officeDocument/2006/relationships/slideLayout" Target="../slideLayouts/slideLayout269.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280" Type="http://schemas.openxmlformats.org/officeDocument/2006/relationships/slideLayout" Target="../slideLayouts/slideLayout280.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217" Type="http://schemas.openxmlformats.org/officeDocument/2006/relationships/slideLayout" Target="../slideLayouts/slideLayout217.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259" Type="http://schemas.openxmlformats.org/officeDocument/2006/relationships/slideLayout" Target="../slideLayouts/slideLayout259.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270" Type="http://schemas.openxmlformats.org/officeDocument/2006/relationships/slideLayout" Target="../slideLayouts/slideLayout270.xml"/><Relationship Id="rId291" Type="http://schemas.openxmlformats.org/officeDocument/2006/relationships/slideLayout" Target="../slideLayouts/slideLayout291.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28" Type="http://schemas.openxmlformats.org/officeDocument/2006/relationships/slideLayout" Target="../slideLayouts/slideLayout228.xml"/><Relationship Id="rId249" Type="http://schemas.openxmlformats.org/officeDocument/2006/relationships/slideLayout" Target="../slideLayouts/slideLayout249.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260" Type="http://schemas.openxmlformats.org/officeDocument/2006/relationships/slideLayout" Target="../slideLayouts/slideLayout260.xml"/><Relationship Id="rId281" Type="http://schemas.openxmlformats.org/officeDocument/2006/relationships/slideLayout" Target="../slideLayouts/slideLayout281.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13" Type="http://schemas.openxmlformats.org/officeDocument/2006/relationships/slideLayout" Target="../slideLayouts/slideLayout213.xml"/><Relationship Id="rId218" Type="http://schemas.openxmlformats.org/officeDocument/2006/relationships/slideLayout" Target="../slideLayouts/slideLayout218.xml"/><Relationship Id="rId234" Type="http://schemas.openxmlformats.org/officeDocument/2006/relationships/slideLayout" Target="../slideLayouts/slideLayout234.xml"/><Relationship Id="rId239" Type="http://schemas.openxmlformats.org/officeDocument/2006/relationships/slideLayout" Target="../slideLayouts/slideLayout239.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0" Type="http://schemas.openxmlformats.org/officeDocument/2006/relationships/slideLayout" Target="../slideLayouts/slideLayout250.xml"/><Relationship Id="rId255" Type="http://schemas.openxmlformats.org/officeDocument/2006/relationships/slideLayout" Target="../slideLayouts/slideLayout255.xml"/><Relationship Id="rId271" Type="http://schemas.openxmlformats.org/officeDocument/2006/relationships/slideLayout" Target="../slideLayouts/slideLayout271.xml"/><Relationship Id="rId276" Type="http://schemas.openxmlformats.org/officeDocument/2006/relationships/slideLayout" Target="../slideLayouts/slideLayout276.xml"/><Relationship Id="rId292" Type="http://schemas.openxmlformats.org/officeDocument/2006/relationships/slideLayout" Target="../slideLayouts/slideLayout292.xml"/><Relationship Id="rId297" Type="http://schemas.openxmlformats.org/officeDocument/2006/relationships/slideLayout" Target="../slideLayouts/slideLayout297.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0" Type="http://schemas.openxmlformats.org/officeDocument/2006/relationships/slideLayout" Target="../slideLayouts/slideLayout240.xml"/><Relationship Id="rId245" Type="http://schemas.openxmlformats.org/officeDocument/2006/relationships/slideLayout" Target="../slideLayouts/slideLayout245.xml"/><Relationship Id="rId261" Type="http://schemas.openxmlformats.org/officeDocument/2006/relationships/slideLayout" Target="../slideLayouts/slideLayout261.xml"/><Relationship Id="rId266" Type="http://schemas.openxmlformats.org/officeDocument/2006/relationships/slideLayout" Target="../slideLayouts/slideLayout266.xml"/><Relationship Id="rId287" Type="http://schemas.openxmlformats.org/officeDocument/2006/relationships/slideLayout" Target="../slideLayouts/slideLayout287.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282" Type="http://schemas.openxmlformats.org/officeDocument/2006/relationships/slideLayout" Target="../slideLayouts/slideLayout28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219" Type="http://schemas.openxmlformats.org/officeDocument/2006/relationships/slideLayout" Target="../slideLayouts/slideLayout219.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0" Type="http://schemas.openxmlformats.org/officeDocument/2006/relationships/slideLayout" Target="../slideLayouts/slideLayout230.xml"/><Relationship Id="rId235" Type="http://schemas.openxmlformats.org/officeDocument/2006/relationships/slideLayout" Target="../slideLayouts/slideLayout235.xml"/><Relationship Id="rId251" Type="http://schemas.openxmlformats.org/officeDocument/2006/relationships/slideLayout" Target="../slideLayouts/slideLayout251.xml"/><Relationship Id="rId256" Type="http://schemas.openxmlformats.org/officeDocument/2006/relationships/slideLayout" Target="../slideLayouts/slideLayout256.xml"/><Relationship Id="rId277" Type="http://schemas.openxmlformats.org/officeDocument/2006/relationships/slideLayout" Target="../slideLayouts/slideLayout277.xml"/><Relationship Id="rId298" Type="http://schemas.openxmlformats.org/officeDocument/2006/relationships/slideLayout" Target="../slideLayouts/slideLayout298.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72" Type="http://schemas.openxmlformats.org/officeDocument/2006/relationships/slideLayout" Target="../slideLayouts/slideLayout272.xml"/><Relationship Id="rId293" Type="http://schemas.openxmlformats.org/officeDocument/2006/relationships/slideLayout" Target="../slideLayouts/slideLayout29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0" Type="http://schemas.openxmlformats.org/officeDocument/2006/relationships/slideLayout" Target="../slideLayouts/slideLayout220.xml"/><Relationship Id="rId225" Type="http://schemas.openxmlformats.org/officeDocument/2006/relationships/slideLayout" Target="../slideLayouts/slideLayout225.xml"/><Relationship Id="rId241" Type="http://schemas.openxmlformats.org/officeDocument/2006/relationships/slideLayout" Target="../slideLayouts/slideLayout241.xml"/><Relationship Id="rId246" Type="http://schemas.openxmlformats.org/officeDocument/2006/relationships/slideLayout" Target="../slideLayouts/slideLayout246.xml"/><Relationship Id="rId267" Type="http://schemas.openxmlformats.org/officeDocument/2006/relationships/slideLayout" Target="../slideLayouts/slideLayout267.xml"/><Relationship Id="rId288" Type="http://schemas.openxmlformats.org/officeDocument/2006/relationships/slideLayout" Target="../slideLayouts/slideLayout288.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262" Type="http://schemas.openxmlformats.org/officeDocument/2006/relationships/slideLayout" Target="../slideLayouts/slideLayout262.xml"/><Relationship Id="rId283" Type="http://schemas.openxmlformats.org/officeDocument/2006/relationships/slideLayout" Target="../slideLayouts/slideLayout283.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10" Type="http://schemas.openxmlformats.org/officeDocument/2006/relationships/slideLayout" Target="../slideLayouts/slideLayout21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slideLayout" Target="../slideLayouts/slideLayout257.xml"/><Relationship Id="rId278" Type="http://schemas.openxmlformats.org/officeDocument/2006/relationships/slideLayout" Target="../slideLayouts/slideLayout278.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273" Type="http://schemas.openxmlformats.org/officeDocument/2006/relationships/slideLayout" Target="../slideLayouts/slideLayout273.xml"/><Relationship Id="rId294" Type="http://schemas.openxmlformats.org/officeDocument/2006/relationships/slideLayout" Target="../slideLayouts/slideLayout294.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263" Type="http://schemas.openxmlformats.org/officeDocument/2006/relationships/slideLayout" Target="../slideLayouts/slideLayout263.xml"/><Relationship Id="rId284" Type="http://schemas.openxmlformats.org/officeDocument/2006/relationships/slideLayout" Target="../slideLayouts/slideLayout284.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4" Type="http://schemas.openxmlformats.org/officeDocument/2006/relationships/slideLayout" Target="../slideLayouts/slideLayout274.xml"/><Relationship Id="rId295" Type="http://schemas.openxmlformats.org/officeDocument/2006/relationships/slideLayout" Target="../slideLayouts/slideLayout29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264" Type="http://schemas.openxmlformats.org/officeDocument/2006/relationships/slideLayout" Target="../slideLayouts/slideLayout264.xml"/><Relationship Id="rId285" Type="http://schemas.openxmlformats.org/officeDocument/2006/relationships/slideLayout" Target="../slideLayouts/slideLayout28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275" Type="http://schemas.openxmlformats.org/officeDocument/2006/relationships/slideLayout" Target="../slideLayouts/slideLayout275.xml"/><Relationship Id="rId296" Type="http://schemas.openxmlformats.org/officeDocument/2006/relationships/slideLayout" Target="../slideLayouts/slideLayout296.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265" Type="http://schemas.openxmlformats.org/officeDocument/2006/relationships/slideLayout" Target="../slideLayouts/slideLayout265.xml"/><Relationship Id="rId286" Type="http://schemas.openxmlformats.org/officeDocument/2006/relationships/slideLayout" Target="../slideLayouts/slideLayout286.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2002A6-81D4-4727-9E10-1D7FE324E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256B9F-13C2-49CF-A85C-3503911F0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C5798D-8378-4BFC-BD33-E636543CA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8DA11-BE88-415D-BEBA-83F6A197E16D}" type="datetimeFigureOut">
              <a:rPr lang="en-IN" smtClean="0"/>
              <a:t>23/04/2021</a:t>
            </a:fld>
            <a:endParaRPr lang="en-IN"/>
          </a:p>
        </p:txBody>
      </p:sp>
      <p:sp>
        <p:nvSpPr>
          <p:cNvPr id="5" name="Footer Placeholder 4">
            <a:extLst>
              <a:ext uri="{FF2B5EF4-FFF2-40B4-BE49-F238E27FC236}">
                <a16:creationId xmlns:a16="http://schemas.microsoft.com/office/drawing/2014/main" id="{67D32BE7-943E-4C6D-B1DF-AE50774E0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C219D4-FD7D-4E0F-9160-7E4133DF1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C3AF3-5F6D-48E2-8DF5-DDC8DAD121F8}" type="slidenum">
              <a:rPr lang="en-IN" smtClean="0"/>
              <a:t>‹#›</a:t>
            </a:fld>
            <a:endParaRPr lang="en-IN"/>
          </a:p>
        </p:txBody>
      </p:sp>
    </p:spTree>
    <p:extLst>
      <p:ext uri="{BB962C8B-B14F-4D97-AF65-F5344CB8AC3E}">
        <p14:creationId xmlns:p14="http://schemas.microsoft.com/office/powerpoint/2010/main" val="2419047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 id="2147483849" r:id="rId201"/>
    <p:sldLayoutId id="2147483850" r:id="rId202"/>
    <p:sldLayoutId id="2147483851" r:id="rId203"/>
    <p:sldLayoutId id="2147483852" r:id="rId204"/>
    <p:sldLayoutId id="2147483853" r:id="rId205"/>
    <p:sldLayoutId id="2147483854" r:id="rId206"/>
    <p:sldLayoutId id="2147483855" r:id="rId207"/>
    <p:sldLayoutId id="2147483856" r:id="rId208"/>
    <p:sldLayoutId id="2147483857" r:id="rId209"/>
    <p:sldLayoutId id="2147483858" r:id="rId210"/>
    <p:sldLayoutId id="2147483859" r:id="rId211"/>
    <p:sldLayoutId id="2147483860" r:id="rId212"/>
    <p:sldLayoutId id="2147483861" r:id="rId213"/>
    <p:sldLayoutId id="2147483862" r:id="rId214"/>
    <p:sldLayoutId id="2147483863" r:id="rId215"/>
    <p:sldLayoutId id="2147483864" r:id="rId216"/>
    <p:sldLayoutId id="2147483865" r:id="rId217"/>
    <p:sldLayoutId id="2147483866" r:id="rId218"/>
    <p:sldLayoutId id="2147483867" r:id="rId219"/>
    <p:sldLayoutId id="2147483868" r:id="rId220"/>
    <p:sldLayoutId id="2147483869" r:id="rId221"/>
    <p:sldLayoutId id="2147483870" r:id="rId222"/>
    <p:sldLayoutId id="2147483871" r:id="rId223"/>
    <p:sldLayoutId id="2147483872" r:id="rId224"/>
    <p:sldLayoutId id="2147483873" r:id="rId225"/>
    <p:sldLayoutId id="2147483874" r:id="rId226"/>
    <p:sldLayoutId id="2147483875" r:id="rId227"/>
    <p:sldLayoutId id="2147483876" r:id="rId228"/>
    <p:sldLayoutId id="2147483877" r:id="rId229"/>
    <p:sldLayoutId id="2147483878" r:id="rId230"/>
    <p:sldLayoutId id="2147483879" r:id="rId231"/>
    <p:sldLayoutId id="2147483880" r:id="rId232"/>
    <p:sldLayoutId id="2147483881" r:id="rId233"/>
    <p:sldLayoutId id="2147483882" r:id="rId234"/>
    <p:sldLayoutId id="2147483883" r:id="rId235"/>
    <p:sldLayoutId id="2147483884" r:id="rId236"/>
    <p:sldLayoutId id="2147483885" r:id="rId237"/>
    <p:sldLayoutId id="2147483886" r:id="rId238"/>
    <p:sldLayoutId id="2147483887" r:id="rId239"/>
    <p:sldLayoutId id="2147483888" r:id="rId240"/>
    <p:sldLayoutId id="2147483889" r:id="rId241"/>
    <p:sldLayoutId id="2147483890" r:id="rId242"/>
    <p:sldLayoutId id="2147483891" r:id="rId243"/>
    <p:sldLayoutId id="2147483892" r:id="rId244"/>
    <p:sldLayoutId id="2147483893" r:id="rId245"/>
    <p:sldLayoutId id="2147483894" r:id="rId246"/>
    <p:sldLayoutId id="2147483895" r:id="rId247"/>
    <p:sldLayoutId id="2147483896" r:id="rId248"/>
    <p:sldLayoutId id="2147483897" r:id="rId249"/>
    <p:sldLayoutId id="2147483898" r:id="rId250"/>
    <p:sldLayoutId id="2147483899" r:id="rId251"/>
    <p:sldLayoutId id="2147483900" r:id="rId252"/>
    <p:sldLayoutId id="2147483901" r:id="rId253"/>
    <p:sldLayoutId id="2147483902" r:id="rId254"/>
    <p:sldLayoutId id="2147483903" r:id="rId255"/>
    <p:sldLayoutId id="2147483904" r:id="rId256"/>
    <p:sldLayoutId id="2147483905" r:id="rId257"/>
    <p:sldLayoutId id="2147483906" r:id="rId258"/>
    <p:sldLayoutId id="2147483907" r:id="rId259"/>
    <p:sldLayoutId id="2147483908" r:id="rId260"/>
    <p:sldLayoutId id="2147483909" r:id="rId261"/>
    <p:sldLayoutId id="2147483910" r:id="rId262"/>
    <p:sldLayoutId id="2147483911" r:id="rId263"/>
    <p:sldLayoutId id="2147483912" r:id="rId264"/>
    <p:sldLayoutId id="2147483913" r:id="rId265"/>
    <p:sldLayoutId id="2147483914" r:id="rId266"/>
    <p:sldLayoutId id="2147483915" r:id="rId267"/>
    <p:sldLayoutId id="2147483916" r:id="rId268"/>
    <p:sldLayoutId id="2147483917" r:id="rId269"/>
    <p:sldLayoutId id="2147483918" r:id="rId270"/>
    <p:sldLayoutId id="2147483919" r:id="rId271"/>
    <p:sldLayoutId id="2147483920" r:id="rId272"/>
    <p:sldLayoutId id="2147483921" r:id="rId273"/>
    <p:sldLayoutId id="2147483922" r:id="rId274"/>
    <p:sldLayoutId id="2147483923" r:id="rId275"/>
    <p:sldLayoutId id="2147483924" r:id="rId276"/>
    <p:sldLayoutId id="2147483925" r:id="rId277"/>
    <p:sldLayoutId id="2147483926" r:id="rId278"/>
    <p:sldLayoutId id="2147483927" r:id="rId279"/>
    <p:sldLayoutId id="2147483928" r:id="rId280"/>
    <p:sldLayoutId id="2147483929" r:id="rId281"/>
    <p:sldLayoutId id="2147483930" r:id="rId282"/>
    <p:sldLayoutId id="2147483931" r:id="rId283"/>
    <p:sldLayoutId id="2147483932" r:id="rId284"/>
    <p:sldLayoutId id="2147483933" r:id="rId285"/>
    <p:sldLayoutId id="2147483934" r:id="rId286"/>
    <p:sldLayoutId id="2147483935" r:id="rId287"/>
    <p:sldLayoutId id="2147483936" r:id="rId288"/>
    <p:sldLayoutId id="2147483937" r:id="rId289"/>
    <p:sldLayoutId id="2147483938" r:id="rId290"/>
    <p:sldLayoutId id="2147483939" r:id="rId291"/>
    <p:sldLayoutId id="2147483940" r:id="rId292"/>
    <p:sldLayoutId id="2147483941" r:id="rId293"/>
    <p:sldLayoutId id="2147483942" r:id="rId294"/>
    <p:sldLayoutId id="2147483943" r:id="rId295"/>
    <p:sldLayoutId id="2147483944" r:id="rId296"/>
    <p:sldLayoutId id="2147483945" r:id="rId297"/>
    <p:sldLayoutId id="2147483946" r:id="rId29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0.xml"/></Relationships>
</file>

<file path=ppt/slides/_rels/slide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7.xml.rels><?xml version="1.0" encoding="UTF-8" standalone="yes"?>
<Relationships xmlns="http://schemas.openxmlformats.org/package/2006/relationships"><Relationship Id="rId3" Type="http://schemas.openxmlformats.org/officeDocument/2006/relationships/hyperlink" Target="https://kubernetes.io/docs/tasks/tools/install-kubectl/#install-kubectl" TargetMode="External"/><Relationship Id="rId2" Type="http://schemas.openxmlformats.org/officeDocument/2006/relationships/hyperlink" Target="https://github.com/kubernetes/minikube" TargetMode="External"/><Relationship Id="rId1" Type="http://schemas.openxmlformats.org/officeDocument/2006/relationships/slideLayout" Target="../slideLayouts/slideLayout119.xml"/></Relationships>
</file>

<file path=ppt/slides/_rels/slide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8.xml"/></Relationships>
</file>

<file path=ppt/slides/_rels/slide1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9.xml"/></Relationships>
</file>

<file path=ppt/slides/_rels/slide1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8.xml"/></Relationships>
</file>

<file path=ppt/slides/_rels/slide1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9.xml"/></Relationships>
</file>

<file path=ppt/slides/_rels/slide1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0.xml"/></Relationships>
</file>

<file path=ppt/slides/_rels/slide1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1.xml"/></Relationships>
</file>

<file path=ppt/slides/_rels/slide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3.xml"/></Relationships>
</file>

<file path=ppt/slides/_rels/slide1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4.xml"/></Relationships>
</file>

<file path=ppt/slides/_rels/slide1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5.xml"/></Relationships>
</file>

<file path=ppt/slides/_rels/slide1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6.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7.xml"/></Relationships>
</file>

<file path=ppt/slides/_rels/slide1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8.xml"/></Relationships>
</file>

<file path=ppt/slides/_rels/slide1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9.xml"/></Relationships>
</file>

<file path=ppt/slides/_rels/slide1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0.xml"/></Relationships>
</file>

<file path=ppt/slides/_rels/slide1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1.xml"/></Relationships>
</file>

<file path=ppt/slides/_rels/slide1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2.xml"/></Relationships>
</file>

<file path=ppt/slides/_rels/slide1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4.xml"/></Relationships>
</file>

<file path=ppt/slides/_rels/slide1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8.xml"/></Relationships>
</file>

<file path=ppt/slides/_rels/slide1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9.xml"/></Relationships>
</file>

<file path=ppt/slides/_rels/slide1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89.xml.rels><?xml version="1.0" encoding="UTF-8" standalone="yes"?>
<Relationships xmlns="http://schemas.openxmlformats.org/package/2006/relationships"><Relationship Id="rId3" Type="http://schemas.openxmlformats.org/officeDocument/2006/relationships/hyperlink" Target="http://localhost/banana" TargetMode="External"/><Relationship Id="rId2" Type="http://schemas.openxmlformats.org/officeDocument/2006/relationships/hyperlink" Target="http://localhost/apple" TargetMode="External"/><Relationship Id="rId1" Type="http://schemas.openxmlformats.org/officeDocument/2006/relationships/slideLayout" Target="../slideLayouts/slideLayout17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93.xml.rels><?xml version="1.0" encoding="UTF-8" standalone="yes"?>
<Relationships xmlns="http://schemas.openxmlformats.org/package/2006/relationships"><Relationship Id="rId3" Type="http://schemas.openxmlformats.org/officeDocument/2006/relationships/hyperlink" Target="https://kubernetes-charts.storage.googleapis.com/" TargetMode="External"/><Relationship Id="rId2" Type="http://schemas.openxmlformats.org/officeDocument/2006/relationships/hyperlink" Target="https://github.com/helm/helm/releases" TargetMode="External"/><Relationship Id="rId1" Type="http://schemas.openxmlformats.org/officeDocument/2006/relationships/slideLayout" Target="../slideLayouts/slideLayout176.xml"/></Relationships>
</file>

<file path=ppt/slides/_rels/slide194.xml.rels><?xml version="1.0" encoding="UTF-8" standalone="yes"?>
<Relationships xmlns="http://schemas.openxmlformats.org/package/2006/relationships"><Relationship Id="rId2" Type="http://schemas.openxmlformats.org/officeDocument/2006/relationships/hyperlink" Target="https://charts.bitnami.com/bitnami" TargetMode="External"/><Relationship Id="rId1" Type="http://schemas.openxmlformats.org/officeDocument/2006/relationships/slideLayout" Target="../slideLayouts/slideLayout177.xml"/></Relationships>
</file>

<file path=ppt/slides/_rels/slide1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0.xml.rels><?xml version="1.0" encoding="UTF-8" standalone="yes"?>
<Relationships xmlns="http://schemas.openxmlformats.org/package/2006/relationships"><Relationship Id="rId2" Type="http://schemas.openxmlformats.org/officeDocument/2006/relationships/hyperlink" Target="https://charts.bitnami.com/bitnami" TargetMode="External"/><Relationship Id="rId1" Type="http://schemas.openxmlformats.org/officeDocument/2006/relationships/slideLayout" Target="../slideLayouts/slideLayout18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05.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88.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2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5.xml"/></Relationships>
</file>

<file path=ppt/slides/_rels/slide215.xml.rels><?xml version="1.0" encoding="UTF-8" standalone="yes"?>
<Relationships xmlns="http://schemas.openxmlformats.org/package/2006/relationships"><Relationship Id="rId2" Type="http://schemas.openxmlformats.org/officeDocument/2006/relationships/hyperlink" Target="https://kind.sigs.k8s.io/dl/v0.10.0/kind-windows-amd64" TargetMode="External"/><Relationship Id="rId1" Type="http://schemas.openxmlformats.org/officeDocument/2006/relationships/slideLayout" Target="../slideLayouts/slideLayout196.xml"/></Relationships>
</file>

<file path=ppt/slides/_rels/slide2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2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9.xml"/></Relationships>
</file>

<file path=ppt/slides/_rels/slide2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2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2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2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2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3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47.xml"/></Relationships>
</file>

<file path=ppt/slides/_rels/slide2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2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5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52.xml"/></Relationships>
</file>

<file path=ppt/slides/_rels/slide2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53.xml"/></Relationships>
</file>

<file path=ppt/slides/_rels/slide28.xml.rels><?xml version="1.0" encoding="UTF-8" standalone="yes"?>
<Relationships xmlns="http://schemas.openxmlformats.org/package/2006/relationships"><Relationship Id="rId2" Type="http://schemas.openxmlformats.org/officeDocument/2006/relationships/hyperlink" Target="https://nickjanetakis.com/blog/should-you-use-the-docker-toolbox-or-docker-for-mac-windows" TargetMode="External"/><Relationship Id="rId1" Type="http://schemas.openxmlformats.org/officeDocument/2006/relationships/slideLayout" Target="../slideLayouts/slideLayout3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55.xml"/></Relationships>
</file>

<file path=ppt/slides/_rels/slide2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5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5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59.xml"/></Relationships>
</file>

<file path=ppt/slides/_rels/slide2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60.xml"/></Relationships>
</file>

<file path=ppt/slides/_rels/slide287.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6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64.xml"/></Relationships>
</file>

<file path=ppt/slides/_rels/slide291.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294.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97.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302.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3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7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76.xml"/></Relationships>
</file>

<file path=ppt/slides/_rels/slide3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77.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1.xml"/></Relationships>
</file>

<file path=ppt/slides/_rels/slide3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7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7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8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8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8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8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87.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3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9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9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9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9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98.xml"/></Relationships>
</file>

<file path=ppt/slides/_rels/slide3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learnk8s.io/spring-boot-kubernetes-guide" TargetMode="Externa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1.xml.rels><?xml version="1.0" encoding="UTF-8" standalone="yes"?>
<Relationships xmlns="http://schemas.openxmlformats.org/package/2006/relationships"><Relationship Id="rId2" Type="http://schemas.openxmlformats.org/officeDocument/2006/relationships/hyperlink" Target="https://docs.docker.com/develop/develop-images/dockerfile_best-practices/" TargetMode="External"/><Relationship Id="rId1" Type="http://schemas.openxmlformats.org/officeDocument/2006/relationships/slideLayout" Target="../slideLayouts/slideLayout8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Docker is an excellent tool for managing and deploying </a:t>
            </a:r>
            <a:r>
              <a:rPr lang="en-US" dirty="0" err="1"/>
              <a:t>microservices</a:t>
            </a:r>
            <a:r>
              <a:rPr lang="en-US" dirty="0"/>
              <a:t>.</a:t>
            </a:r>
          </a:p>
          <a:p>
            <a:r>
              <a:rPr lang="en-US" dirty="0"/>
              <a:t>Each microservice can be further broken down into processes running in separate Docker containers, which can be specified with </a:t>
            </a:r>
            <a:r>
              <a:rPr lang="en-US" dirty="0" err="1"/>
              <a:t>Dockerfiles</a:t>
            </a:r>
            <a:r>
              <a:rPr lang="en-US" dirty="0"/>
              <a:t> and Docker Compose configuration files.</a:t>
            </a:r>
          </a:p>
          <a:p>
            <a:r>
              <a:rPr lang="en-US" dirty="0"/>
              <a:t>Combined with a provisioning tool such as Kubernetes, each microservice can then be easily deployed, scaled, and collaborated on by a developer team.</a:t>
            </a:r>
          </a:p>
          <a:p>
            <a:r>
              <a:rPr lang="en-US" dirty="0"/>
              <a:t>Specifying an environment in this way also makes it easy to link </a:t>
            </a:r>
            <a:r>
              <a:rPr lang="en-US" dirty="0" err="1"/>
              <a:t>microservices</a:t>
            </a:r>
            <a:r>
              <a:rPr lang="en-US" dirty="0"/>
              <a:t> together to form a larger application.</a:t>
            </a:r>
            <a:endParaRPr lang="en-IN" dirty="0"/>
          </a:p>
        </p:txBody>
      </p:sp>
      <p:sp>
        <p:nvSpPr>
          <p:cNvPr id="3" name="Title 2"/>
          <p:cNvSpPr>
            <a:spLocks noGrp="1"/>
          </p:cNvSpPr>
          <p:nvPr>
            <p:ph type="title"/>
          </p:nvPr>
        </p:nvSpPr>
        <p:spPr/>
        <p:txBody>
          <a:bodyPr/>
          <a:lstStyle/>
          <a:p>
            <a:r>
              <a:rPr lang="en-IN" dirty="0"/>
              <a:t>Docker</a:t>
            </a:r>
          </a:p>
        </p:txBody>
      </p:sp>
    </p:spTree>
    <p:extLst>
      <p:ext uri="{BB962C8B-B14F-4D97-AF65-F5344CB8AC3E}">
        <p14:creationId xmlns:p14="http://schemas.microsoft.com/office/powerpoint/2010/main" val="228740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a:bodyPr>
          <a:lstStyle/>
          <a:p>
            <a:r>
              <a:rPr lang="en-US" dirty="0"/>
              <a:t>Another solution is to leverage the hardware assisted virtualization features of the latest generation of processors from both Intel and AMD. </a:t>
            </a:r>
          </a:p>
          <a:p>
            <a:r>
              <a:rPr lang="en-US" dirty="0"/>
              <a:t>These technologies, known as Intel VT and AMD-V respectively, provide extensions necessary to run unmodified guest virtual machines. </a:t>
            </a:r>
          </a:p>
          <a:p>
            <a:r>
              <a:rPr lang="en-US" dirty="0"/>
              <a:t>These new processors provide an additional privilege mode (referred to as ring -1) above ring 0 in which the hypervisor can operate, essentially leaving ring 0 available for unmodified guest operating systems.</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1810334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IN" dirty="0"/>
              <a:t>Data volume containers</a:t>
            </a:r>
          </a:p>
        </p:txBody>
      </p:sp>
      <p:pic>
        <p:nvPicPr>
          <p:cNvPr id="6" name="Picture 5">
            <a:extLst>
              <a:ext uri="{FF2B5EF4-FFF2-40B4-BE49-F238E27FC236}">
                <a16:creationId xmlns:a16="http://schemas.microsoft.com/office/drawing/2014/main" id="{496F51B8-CB36-449C-ABDD-380484967BA2}"/>
              </a:ext>
            </a:extLst>
          </p:cNvPr>
          <p:cNvPicPr>
            <a:picLocks noChangeAspect="1"/>
          </p:cNvPicPr>
          <p:nvPr/>
        </p:nvPicPr>
        <p:blipFill>
          <a:blip r:embed="rId2"/>
          <a:stretch>
            <a:fillRect/>
          </a:stretch>
        </p:blipFill>
        <p:spPr>
          <a:xfrm>
            <a:off x="1524000" y="1544378"/>
            <a:ext cx="9144000" cy="5143500"/>
          </a:xfrm>
          <a:prstGeom prst="rect">
            <a:avLst/>
          </a:prstGeom>
        </p:spPr>
      </p:pic>
    </p:spTree>
    <p:extLst>
      <p:ext uri="{BB962C8B-B14F-4D97-AF65-F5344CB8AC3E}">
        <p14:creationId xmlns:p14="http://schemas.microsoft.com/office/powerpoint/2010/main" val="39473731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pic>
        <p:nvPicPr>
          <p:cNvPr id="4" name="Picture 3">
            <a:extLst>
              <a:ext uri="{FF2B5EF4-FFF2-40B4-BE49-F238E27FC236}">
                <a16:creationId xmlns:a16="http://schemas.microsoft.com/office/drawing/2014/main" id="{64A40D2D-431B-43DC-86F0-E16ECBCF6716}"/>
              </a:ext>
            </a:extLst>
          </p:cNvPr>
          <p:cNvPicPr>
            <a:picLocks noChangeAspect="1"/>
          </p:cNvPicPr>
          <p:nvPr/>
        </p:nvPicPr>
        <p:blipFill>
          <a:blip r:embed="rId2"/>
          <a:stretch>
            <a:fillRect/>
          </a:stretch>
        </p:blipFill>
        <p:spPr>
          <a:xfrm>
            <a:off x="1524000" y="1544378"/>
            <a:ext cx="9144000" cy="5143500"/>
          </a:xfrm>
          <a:prstGeom prst="rect">
            <a:avLst/>
          </a:prstGeom>
        </p:spPr>
      </p:pic>
    </p:spTree>
    <p:extLst>
      <p:ext uri="{BB962C8B-B14F-4D97-AF65-F5344CB8AC3E}">
        <p14:creationId xmlns:p14="http://schemas.microsoft.com/office/powerpoint/2010/main" val="2139706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solidFill>
                  <a:srgbClr val="FF0000"/>
                </a:solidFill>
              </a:rPr>
              <a:t>docker network inspect bridge</a:t>
            </a:r>
          </a:p>
          <a:p>
            <a:r>
              <a:rPr lang="en-US" dirty="0"/>
              <a:t>Docker automatically creates a subnet and gateway for the bridge network, and docker run automatically adds containers to it. I</a:t>
            </a:r>
          </a:p>
          <a:p>
            <a:r>
              <a:rPr lang="en-US" dirty="0"/>
              <a:t>If you have containers running on your network, docker network inspect displays networking information for your containers.</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22430457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t>Any containers on the same network may communicate with one another via IP addresses.</a:t>
            </a:r>
          </a:p>
          <a:p>
            <a:r>
              <a:rPr lang="en-US" dirty="0"/>
              <a:t>Docker does not support automatic service discovery on bridge. </a:t>
            </a:r>
          </a:p>
          <a:p>
            <a:r>
              <a:rPr lang="en-US" dirty="0"/>
              <a:t>You must connect containers with the --link option in your docker run command.</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419096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t>The Docker bridge supports port mappings and docker run --link allowing communications between containers on the docker0 network.</a:t>
            </a:r>
          </a:p>
          <a:p>
            <a:r>
              <a:rPr lang="en-US" dirty="0"/>
              <a:t>However, these error-prone techniques require unnecessary complexity. </a:t>
            </a:r>
          </a:p>
          <a:p>
            <a:r>
              <a:rPr lang="en-US" dirty="0"/>
              <a:t>It’s better to define your own networks instead.</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33457585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t>None</a:t>
            </a:r>
          </a:p>
          <a:p>
            <a:r>
              <a:rPr lang="en-US" dirty="0"/>
              <a:t>This offers a container-specific network stack that lacks a network interface. </a:t>
            </a:r>
          </a:p>
          <a:p>
            <a:r>
              <a:rPr lang="en-US" dirty="0"/>
              <a:t>This container only has a local loopback interface (i.e., no external network interface).</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3024869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t>Host</a:t>
            </a:r>
          </a:p>
          <a:p>
            <a:r>
              <a:rPr lang="en-US" dirty="0"/>
              <a:t>This enables a container to attach to your host’s network (meaning the configuration inside the container matches the configuration outside the container).</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3772590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0E9FA-8691-4FEE-9635-0DD1851CB0BD}"/>
              </a:ext>
            </a:extLst>
          </p:cNvPr>
          <p:cNvSpPr>
            <a:spLocks noGrp="1"/>
          </p:cNvSpPr>
          <p:nvPr>
            <p:ph sz="quarter" idx="12"/>
          </p:nvPr>
        </p:nvSpPr>
        <p:spPr/>
        <p:txBody>
          <a:bodyPr/>
          <a:lstStyle/>
          <a:p>
            <a:r>
              <a:rPr lang="en-US" dirty="0"/>
              <a:t>You can create multiple networks with Docker and add containers to one or more networks. </a:t>
            </a:r>
          </a:p>
          <a:p>
            <a:r>
              <a:rPr lang="en-US" dirty="0"/>
              <a:t>Containers can communicate within networks but not across networks. </a:t>
            </a:r>
          </a:p>
          <a:p>
            <a:r>
              <a:rPr lang="en-US" dirty="0"/>
              <a:t>A container with attachments to multiple networks can connect with all of the containers on all of those networks. </a:t>
            </a:r>
          </a:p>
          <a:p>
            <a:r>
              <a:rPr lang="en-US" dirty="0"/>
              <a:t>This lets you build a “hub” of sorts to connect to multiple networks and separate concerns.</a:t>
            </a:r>
            <a:endParaRPr lang="en-IN" dirty="0"/>
          </a:p>
        </p:txBody>
      </p:sp>
      <p:sp>
        <p:nvSpPr>
          <p:cNvPr id="3" name="Title 2">
            <a:extLst>
              <a:ext uri="{FF2B5EF4-FFF2-40B4-BE49-F238E27FC236}">
                <a16:creationId xmlns:a16="http://schemas.microsoft.com/office/drawing/2014/main" id="{431502CC-D883-427B-877A-5596C347E9F8}"/>
              </a:ext>
            </a:extLst>
          </p:cNvPr>
          <p:cNvSpPr>
            <a:spLocks noGrp="1"/>
          </p:cNvSpPr>
          <p:nvPr>
            <p:ph type="title"/>
          </p:nvPr>
        </p:nvSpPr>
        <p:spPr/>
        <p:txBody>
          <a:bodyPr/>
          <a:lstStyle/>
          <a:p>
            <a:r>
              <a:rPr lang="en-IN" dirty="0"/>
              <a:t>Defining your own networks</a:t>
            </a:r>
          </a:p>
        </p:txBody>
      </p:sp>
    </p:spTree>
    <p:extLst>
      <p:ext uri="{BB962C8B-B14F-4D97-AF65-F5344CB8AC3E}">
        <p14:creationId xmlns:p14="http://schemas.microsoft.com/office/powerpoint/2010/main" val="19865382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0E9FA-8691-4FEE-9635-0DD1851CB0BD}"/>
              </a:ext>
            </a:extLst>
          </p:cNvPr>
          <p:cNvSpPr>
            <a:spLocks noGrp="1"/>
          </p:cNvSpPr>
          <p:nvPr>
            <p:ph sz="quarter" idx="12"/>
          </p:nvPr>
        </p:nvSpPr>
        <p:spPr/>
        <p:txBody>
          <a:bodyPr/>
          <a:lstStyle/>
          <a:p>
            <a:r>
              <a:rPr lang="en-US" dirty="0"/>
              <a:t>Bridge networks (similar to the default docker0 network) offer the easiest solution to creating your own Docker network.</a:t>
            </a:r>
          </a:p>
          <a:p>
            <a:r>
              <a:rPr lang="en-US" dirty="0"/>
              <a:t> While similar, you do not simply clone the default0 network, so you get some new features and lose some old ones. </a:t>
            </a:r>
          </a:p>
          <a:p>
            <a:r>
              <a:rPr lang="en-US" dirty="0"/>
              <a:t>Follow along below to create your own </a:t>
            </a:r>
            <a:r>
              <a:rPr lang="en-US" dirty="0" err="1"/>
              <a:t>my_isolated_bridge_network</a:t>
            </a:r>
            <a:r>
              <a:rPr lang="en-US" dirty="0"/>
              <a:t> and run your Postgres container </a:t>
            </a:r>
            <a:r>
              <a:rPr lang="en-US" dirty="0" err="1"/>
              <a:t>my_mysql_db</a:t>
            </a:r>
            <a:r>
              <a:rPr lang="en-US" dirty="0"/>
              <a:t> on that network:</a:t>
            </a:r>
            <a:endParaRPr lang="en-IN" dirty="0"/>
          </a:p>
        </p:txBody>
      </p:sp>
      <p:sp>
        <p:nvSpPr>
          <p:cNvPr id="3" name="Title 2">
            <a:extLst>
              <a:ext uri="{FF2B5EF4-FFF2-40B4-BE49-F238E27FC236}">
                <a16:creationId xmlns:a16="http://schemas.microsoft.com/office/drawing/2014/main" id="{431502CC-D883-427B-877A-5596C347E9F8}"/>
              </a:ext>
            </a:extLst>
          </p:cNvPr>
          <p:cNvSpPr>
            <a:spLocks noGrp="1"/>
          </p:cNvSpPr>
          <p:nvPr>
            <p:ph type="title"/>
          </p:nvPr>
        </p:nvSpPr>
        <p:spPr/>
        <p:txBody>
          <a:bodyPr/>
          <a:lstStyle/>
          <a:p>
            <a:r>
              <a:rPr lang="en-IN" dirty="0"/>
              <a:t>Defining your own networks</a:t>
            </a:r>
          </a:p>
        </p:txBody>
      </p:sp>
    </p:spTree>
    <p:extLst>
      <p:ext uri="{BB962C8B-B14F-4D97-AF65-F5344CB8AC3E}">
        <p14:creationId xmlns:p14="http://schemas.microsoft.com/office/powerpoint/2010/main" val="39183373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0E9FA-8691-4FEE-9635-0DD1851CB0BD}"/>
              </a:ext>
            </a:extLst>
          </p:cNvPr>
          <p:cNvSpPr>
            <a:spLocks noGrp="1"/>
          </p:cNvSpPr>
          <p:nvPr>
            <p:ph sz="quarter" idx="12"/>
          </p:nvPr>
        </p:nvSpPr>
        <p:spPr/>
        <p:txBody>
          <a:bodyPr/>
          <a:lstStyle/>
          <a:p>
            <a:r>
              <a:rPr lang="en-US" dirty="0"/>
              <a:t>docker network create --driver bridge </a:t>
            </a:r>
            <a:r>
              <a:rPr lang="en-US" dirty="0" err="1"/>
              <a:t>my_isolated_bridge_network</a:t>
            </a:r>
            <a:endParaRPr lang="en-US" dirty="0"/>
          </a:p>
          <a:p>
            <a:r>
              <a:rPr lang="en-US" dirty="0"/>
              <a:t>docker network inspect </a:t>
            </a:r>
            <a:r>
              <a:rPr lang="en-US" dirty="0" err="1"/>
              <a:t>my_isolated_bridge_network</a:t>
            </a:r>
            <a:endParaRPr lang="en-US" dirty="0"/>
          </a:p>
          <a:p>
            <a:r>
              <a:rPr lang="en-US" dirty="0"/>
              <a:t>docker network ls</a:t>
            </a:r>
          </a:p>
          <a:p>
            <a:r>
              <a:rPr lang="en-US" dirty="0"/>
              <a:t>docker run --net=</a:t>
            </a:r>
            <a:r>
              <a:rPr lang="en-US" dirty="0" err="1"/>
              <a:t>my_isolated_bridge_network</a:t>
            </a:r>
            <a:r>
              <a:rPr lang="en-US" dirty="0"/>
              <a:t> --name=</a:t>
            </a:r>
            <a:r>
              <a:rPr lang="en-US" dirty="0" err="1"/>
              <a:t>my_psql_db</a:t>
            </a:r>
            <a:r>
              <a:rPr lang="en-US" dirty="0"/>
              <a:t> </a:t>
            </a:r>
            <a:r>
              <a:rPr lang="en-US" dirty="0" err="1"/>
              <a:t>postgres</a:t>
            </a:r>
            <a:endParaRPr lang="en-US" dirty="0"/>
          </a:p>
          <a:p>
            <a:r>
              <a:rPr lang="en-US" dirty="0"/>
              <a:t>docker run --network=</a:t>
            </a:r>
            <a:r>
              <a:rPr lang="en-US" dirty="0" err="1"/>
              <a:t>my_isolated_bridge_network</a:t>
            </a:r>
            <a:r>
              <a:rPr lang="en-US" dirty="0"/>
              <a:t> --name=</a:t>
            </a:r>
            <a:r>
              <a:rPr lang="en-US" dirty="0" err="1"/>
              <a:t>my_app</a:t>
            </a:r>
            <a:r>
              <a:rPr lang="en-US" dirty="0"/>
              <a:t> hello-world</a:t>
            </a:r>
          </a:p>
          <a:p>
            <a:endParaRPr lang="en-US" dirty="0"/>
          </a:p>
          <a:p>
            <a:endParaRPr lang="en-US" dirty="0"/>
          </a:p>
          <a:p>
            <a:endParaRPr lang="en-US" dirty="0"/>
          </a:p>
          <a:p>
            <a:endParaRPr lang="en-IN" dirty="0"/>
          </a:p>
        </p:txBody>
      </p:sp>
      <p:sp>
        <p:nvSpPr>
          <p:cNvPr id="3" name="Title 2">
            <a:extLst>
              <a:ext uri="{FF2B5EF4-FFF2-40B4-BE49-F238E27FC236}">
                <a16:creationId xmlns:a16="http://schemas.microsoft.com/office/drawing/2014/main" id="{431502CC-D883-427B-877A-5596C347E9F8}"/>
              </a:ext>
            </a:extLst>
          </p:cNvPr>
          <p:cNvSpPr>
            <a:spLocks noGrp="1"/>
          </p:cNvSpPr>
          <p:nvPr>
            <p:ph type="title"/>
          </p:nvPr>
        </p:nvSpPr>
        <p:spPr/>
        <p:txBody>
          <a:bodyPr/>
          <a:lstStyle/>
          <a:p>
            <a:r>
              <a:rPr lang="en-IN" dirty="0"/>
              <a:t>Defining your own networks</a:t>
            </a:r>
          </a:p>
        </p:txBody>
      </p:sp>
    </p:spTree>
    <p:extLst>
      <p:ext uri="{BB962C8B-B14F-4D97-AF65-F5344CB8AC3E}">
        <p14:creationId xmlns:p14="http://schemas.microsoft.com/office/powerpoint/2010/main" val="2721163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Hyper-V Root and Child Partitions</a:t>
            </a:r>
            <a:endParaRPr lang="en-IN" dirty="0"/>
          </a:p>
        </p:txBody>
      </p:sp>
      <p:pic>
        <p:nvPicPr>
          <p:cNvPr id="8194" name="Picture 2" descr="Hyper-V Parent and Child Partitions">
            <a:extLst>
              <a:ext uri="{FF2B5EF4-FFF2-40B4-BE49-F238E27FC236}">
                <a16:creationId xmlns:a16="http://schemas.microsoft.com/office/drawing/2014/main" id="{49C96F8E-B519-478D-A6D5-B3DA17685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295400"/>
            <a:ext cx="516359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7757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1502CC-D883-427B-877A-5596C347E9F8}"/>
              </a:ext>
            </a:extLst>
          </p:cNvPr>
          <p:cNvSpPr>
            <a:spLocks noGrp="1"/>
          </p:cNvSpPr>
          <p:nvPr>
            <p:ph type="title"/>
          </p:nvPr>
        </p:nvSpPr>
        <p:spPr/>
        <p:txBody>
          <a:bodyPr/>
          <a:lstStyle/>
          <a:p>
            <a:r>
              <a:rPr lang="en-IN" dirty="0"/>
              <a:t>Defining your own networks</a:t>
            </a:r>
          </a:p>
        </p:txBody>
      </p:sp>
      <p:pic>
        <p:nvPicPr>
          <p:cNvPr id="7" name="Picture 6">
            <a:extLst>
              <a:ext uri="{FF2B5EF4-FFF2-40B4-BE49-F238E27FC236}">
                <a16:creationId xmlns:a16="http://schemas.microsoft.com/office/drawing/2014/main" id="{D67B919D-CF9A-4EF1-8853-C3C33A5D28C0}"/>
              </a:ext>
            </a:extLst>
          </p:cNvPr>
          <p:cNvPicPr>
            <a:picLocks noChangeAspect="1"/>
          </p:cNvPicPr>
          <p:nvPr/>
        </p:nvPicPr>
        <p:blipFill>
          <a:blip r:embed="rId2"/>
          <a:stretch>
            <a:fillRect/>
          </a:stretch>
        </p:blipFill>
        <p:spPr>
          <a:xfrm>
            <a:off x="1515665" y="1447800"/>
            <a:ext cx="9144000" cy="5143500"/>
          </a:xfrm>
          <a:prstGeom prst="rect">
            <a:avLst/>
          </a:prstGeom>
        </p:spPr>
      </p:pic>
      <p:cxnSp>
        <p:nvCxnSpPr>
          <p:cNvPr id="9" name="Straight Arrow Connector 8">
            <a:extLst>
              <a:ext uri="{FF2B5EF4-FFF2-40B4-BE49-F238E27FC236}">
                <a16:creationId xmlns:a16="http://schemas.microsoft.com/office/drawing/2014/main" id="{B91F5534-4670-414E-A777-9BD071E56B9B}"/>
              </a:ext>
            </a:extLst>
          </p:cNvPr>
          <p:cNvCxnSpPr/>
          <p:nvPr/>
        </p:nvCxnSpPr>
        <p:spPr>
          <a:xfrm flipH="1">
            <a:off x="2971800" y="1219200"/>
            <a:ext cx="1524000" cy="320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049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21F1F2-6EA8-41C9-AD53-94E5AB3236A1}"/>
              </a:ext>
            </a:extLst>
          </p:cNvPr>
          <p:cNvSpPr>
            <a:spLocks noGrp="1"/>
          </p:cNvSpPr>
          <p:nvPr>
            <p:ph sz="quarter" idx="12"/>
          </p:nvPr>
        </p:nvSpPr>
        <p:spPr/>
        <p:txBody>
          <a:bodyPr>
            <a:normAutofit lnSpcReduction="10000"/>
          </a:bodyPr>
          <a:lstStyle/>
          <a:p>
            <a:r>
              <a:rPr lang="en-US" dirty="0"/>
              <a:t>If you want native multi-host networking, you need to create an overlay network. </a:t>
            </a:r>
          </a:p>
          <a:p>
            <a:r>
              <a:rPr lang="en-US" dirty="0"/>
              <a:t>These networks require a valid key-value store service, such as Consul, </a:t>
            </a:r>
            <a:r>
              <a:rPr lang="en-US" dirty="0" err="1"/>
              <a:t>Etcd</a:t>
            </a:r>
            <a:r>
              <a:rPr lang="en-US" dirty="0"/>
              <a:t>, or </a:t>
            </a:r>
            <a:r>
              <a:rPr lang="en-US" dirty="0" err="1"/>
              <a:t>ZooKeeper</a:t>
            </a:r>
            <a:r>
              <a:rPr lang="en-US" dirty="0"/>
              <a:t>. </a:t>
            </a:r>
          </a:p>
          <a:p>
            <a:r>
              <a:rPr lang="en-US" dirty="0"/>
              <a:t>You must install and configure your key-value store service before creating your network. </a:t>
            </a:r>
          </a:p>
          <a:p>
            <a:r>
              <a:rPr lang="en-US" dirty="0"/>
              <a:t>Your Docker hosts (you can use multiple hosts with overlay networks) must communicate with the service you choose. </a:t>
            </a:r>
          </a:p>
          <a:p>
            <a:r>
              <a:rPr lang="en-US" dirty="0"/>
              <a:t>Each host needs to run Docker. </a:t>
            </a:r>
          </a:p>
          <a:p>
            <a:r>
              <a:rPr lang="en-US" dirty="0"/>
              <a:t>You can provision the hosts with Docker Machine.</a:t>
            </a:r>
            <a:endParaRPr lang="en-IN" dirty="0"/>
          </a:p>
        </p:txBody>
      </p:sp>
      <p:sp>
        <p:nvSpPr>
          <p:cNvPr id="3" name="Title 2">
            <a:extLst>
              <a:ext uri="{FF2B5EF4-FFF2-40B4-BE49-F238E27FC236}">
                <a16:creationId xmlns:a16="http://schemas.microsoft.com/office/drawing/2014/main" id="{76E445C5-8C28-4A31-B5EA-213BB4D2A20D}"/>
              </a:ext>
            </a:extLst>
          </p:cNvPr>
          <p:cNvSpPr>
            <a:spLocks noGrp="1"/>
          </p:cNvSpPr>
          <p:nvPr>
            <p:ph type="title"/>
          </p:nvPr>
        </p:nvSpPr>
        <p:spPr/>
        <p:txBody>
          <a:bodyPr/>
          <a:lstStyle/>
          <a:p>
            <a:r>
              <a:rPr lang="en-IN" dirty="0"/>
              <a:t>Creating an overlay network</a:t>
            </a:r>
          </a:p>
        </p:txBody>
      </p:sp>
    </p:spTree>
    <p:extLst>
      <p:ext uri="{BB962C8B-B14F-4D97-AF65-F5344CB8AC3E}">
        <p14:creationId xmlns:p14="http://schemas.microsoft.com/office/powerpoint/2010/main" val="40485529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21F1F2-6EA8-41C9-AD53-94E5AB3236A1}"/>
              </a:ext>
            </a:extLst>
          </p:cNvPr>
          <p:cNvSpPr>
            <a:spLocks noGrp="1"/>
          </p:cNvSpPr>
          <p:nvPr>
            <p:ph sz="quarter" idx="12"/>
          </p:nvPr>
        </p:nvSpPr>
        <p:spPr/>
        <p:txBody>
          <a:bodyPr>
            <a:normAutofit/>
          </a:bodyPr>
          <a:lstStyle/>
          <a:p>
            <a:r>
              <a:rPr lang="en-US" dirty="0"/>
              <a:t>Create the overlay network in a similar manner to the bridge network (network name </a:t>
            </a:r>
            <a:r>
              <a:rPr lang="en-US" dirty="0" err="1"/>
              <a:t>my_multi_host_network</a:t>
            </a:r>
            <a:r>
              <a:rPr lang="en-US" dirty="0"/>
              <a:t>):</a:t>
            </a:r>
          </a:p>
          <a:p>
            <a:r>
              <a:rPr lang="en-US" dirty="0">
                <a:solidFill>
                  <a:srgbClr val="FF0000"/>
                </a:solidFill>
              </a:rPr>
              <a:t> docker network create --driver overlay </a:t>
            </a:r>
            <a:r>
              <a:rPr lang="en-US" dirty="0" err="1">
                <a:solidFill>
                  <a:srgbClr val="FF0000"/>
                </a:solidFill>
              </a:rPr>
              <a:t>my_multi_host_network</a:t>
            </a:r>
            <a:endParaRPr lang="en-US" dirty="0">
              <a:solidFill>
                <a:srgbClr val="FF0000"/>
              </a:solidFill>
            </a:endParaRPr>
          </a:p>
          <a:p>
            <a:r>
              <a:rPr lang="en-US" dirty="0"/>
              <a:t>Launch containers on each host; make sure you specify the network name:</a:t>
            </a:r>
          </a:p>
          <a:p>
            <a:r>
              <a:rPr lang="en-US" dirty="0">
                <a:solidFill>
                  <a:srgbClr val="FF0000"/>
                </a:solidFill>
              </a:rPr>
              <a:t> docker run -</a:t>
            </a:r>
            <a:r>
              <a:rPr lang="en-US" dirty="0" err="1">
                <a:solidFill>
                  <a:srgbClr val="FF0000"/>
                </a:solidFill>
              </a:rPr>
              <a:t>itd</a:t>
            </a:r>
            <a:r>
              <a:rPr lang="en-US" dirty="0">
                <a:solidFill>
                  <a:srgbClr val="FF0000"/>
                </a:solidFill>
              </a:rPr>
              <a:t> -net=</a:t>
            </a:r>
            <a:r>
              <a:rPr lang="en-US" dirty="0" err="1">
                <a:solidFill>
                  <a:srgbClr val="FF0000"/>
                </a:solidFill>
              </a:rPr>
              <a:t>my_multi_host_network</a:t>
            </a:r>
            <a:r>
              <a:rPr lang="en-US" dirty="0">
                <a:solidFill>
                  <a:srgbClr val="FF0000"/>
                </a:solidFill>
              </a:rPr>
              <a:t> </a:t>
            </a:r>
            <a:r>
              <a:rPr lang="en-US" dirty="0" err="1">
                <a:solidFill>
                  <a:srgbClr val="FF0000"/>
                </a:solidFill>
              </a:rPr>
              <a:t>my_python_app</a:t>
            </a:r>
            <a:endParaRPr lang="en-IN" dirty="0">
              <a:solidFill>
                <a:srgbClr val="FF0000"/>
              </a:solidFill>
            </a:endParaRPr>
          </a:p>
        </p:txBody>
      </p:sp>
      <p:sp>
        <p:nvSpPr>
          <p:cNvPr id="3" name="Title 2">
            <a:extLst>
              <a:ext uri="{FF2B5EF4-FFF2-40B4-BE49-F238E27FC236}">
                <a16:creationId xmlns:a16="http://schemas.microsoft.com/office/drawing/2014/main" id="{76E445C5-8C28-4A31-B5EA-213BB4D2A20D}"/>
              </a:ext>
            </a:extLst>
          </p:cNvPr>
          <p:cNvSpPr>
            <a:spLocks noGrp="1"/>
          </p:cNvSpPr>
          <p:nvPr>
            <p:ph type="title"/>
          </p:nvPr>
        </p:nvSpPr>
        <p:spPr/>
        <p:txBody>
          <a:bodyPr/>
          <a:lstStyle/>
          <a:p>
            <a:r>
              <a:rPr lang="en-IN" dirty="0"/>
              <a:t>Creating an overlay network</a:t>
            </a:r>
          </a:p>
        </p:txBody>
      </p:sp>
    </p:spTree>
    <p:extLst>
      <p:ext uri="{BB962C8B-B14F-4D97-AF65-F5344CB8AC3E}">
        <p14:creationId xmlns:p14="http://schemas.microsoft.com/office/powerpoint/2010/main" val="14233681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BBEA66-F6D9-4BEF-87E9-CA999B842208}"/>
              </a:ext>
            </a:extLst>
          </p:cNvPr>
          <p:cNvSpPr>
            <a:spLocks noGrp="1"/>
          </p:cNvSpPr>
          <p:nvPr>
            <p:ph sz="quarter" idx="12"/>
          </p:nvPr>
        </p:nvSpPr>
        <p:spPr/>
        <p:txBody>
          <a:bodyPr>
            <a:normAutofit/>
          </a:bodyPr>
          <a:lstStyle/>
          <a:p>
            <a:r>
              <a:rPr lang="en-IN" dirty="0"/>
              <a:t>Login to your repository use the following command with your Artifactory Cloud credentials.</a:t>
            </a:r>
          </a:p>
          <a:p>
            <a:r>
              <a:rPr lang="en-IN" dirty="0">
                <a:solidFill>
                  <a:srgbClr val="FF0000"/>
                </a:solidFill>
              </a:rPr>
              <a:t>docker login ${server-name}-{repo-name}.jfrog.io</a:t>
            </a:r>
          </a:p>
          <a:p>
            <a:r>
              <a:rPr lang="en-IN" dirty="0"/>
              <a:t>Pull an image using the following command.</a:t>
            </a:r>
          </a:p>
          <a:p>
            <a:r>
              <a:rPr lang="en-IN" dirty="0">
                <a:solidFill>
                  <a:srgbClr val="FF0000"/>
                </a:solidFill>
              </a:rPr>
              <a:t>docker pull ${server-name}-{repo-name}.jfrog.io/&lt;image name&gt;</a:t>
            </a:r>
          </a:p>
          <a:p>
            <a:r>
              <a:rPr lang="en-IN" dirty="0"/>
              <a:t>Push an image by first tagging it and then using the push command.</a:t>
            </a:r>
          </a:p>
          <a:p>
            <a:r>
              <a:rPr lang="en-IN" dirty="0">
                <a:solidFill>
                  <a:srgbClr val="FF0000"/>
                </a:solidFill>
              </a:rPr>
              <a:t>docker tag &lt;image name&gt; ${server-name}-{repo-name}.jfrog.io/&lt;image name&gt;</a:t>
            </a:r>
          </a:p>
          <a:p>
            <a:r>
              <a:rPr lang="en-IN" dirty="0">
                <a:solidFill>
                  <a:srgbClr val="FF0000"/>
                </a:solidFill>
              </a:rPr>
              <a:t>docker push ${server-name}-{repo-name}.jfrog.io/&lt;image name&gt;</a:t>
            </a:r>
          </a:p>
        </p:txBody>
      </p:sp>
      <p:sp>
        <p:nvSpPr>
          <p:cNvPr id="3" name="Title 2">
            <a:extLst>
              <a:ext uri="{FF2B5EF4-FFF2-40B4-BE49-F238E27FC236}">
                <a16:creationId xmlns:a16="http://schemas.microsoft.com/office/drawing/2014/main" id="{39F5C2E4-785A-4B15-AAEC-E1E085FD2658}"/>
              </a:ext>
            </a:extLst>
          </p:cNvPr>
          <p:cNvSpPr>
            <a:spLocks noGrp="1"/>
          </p:cNvSpPr>
          <p:nvPr>
            <p:ph type="title"/>
          </p:nvPr>
        </p:nvSpPr>
        <p:spPr/>
        <p:txBody>
          <a:bodyPr/>
          <a:lstStyle/>
          <a:p>
            <a:r>
              <a:rPr lang="en-US" dirty="0"/>
              <a:t>Getting Started with Artifactory as a Docker Registry</a:t>
            </a:r>
            <a:endParaRPr lang="en-IN" dirty="0"/>
          </a:p>
        </p:txBody>
      </p:sp>
    </p:spTree>
    <p:extLst>
      <p:ext uri="{BB962C8B-B14F-4D97-AF65-F5344CB8AC3E}">
        <p14:creationId xmlns:p14="http://schemas.microsoft.com/office/powerpoint/2010/main" val="23148231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BBEA66-F6D9-4BEF-87E9-CA999B842208}"/>
              </a:ext>
            </a:extLst>
          </p:cNvPr>
          <p:cNvSpPr>
            <a:spLocks noGrp="1"/>
          </p:cNvSpPr>
          <p:nvPr>
            <p:ph sz="quarter" idx="12"/>
          </p:nvPr>
        </p:nvSpPr>
        <p:spPr/>
        <p:txBody>
          <a:bodyPr>
            <a:normAutofit fontScale="92500" lnSpcReduction="20000"/>
          </a:bodyPr>
          <a:lstStyle/>
          <a:p>
            <a:r>
              <a:rPr lang="en-US" b="0" i="0" dirty="0">
                <a:solidFill>
                  <a:srgbClr val="172B4D"/>
                </a:solidFill>
                <a:effectLst/>
                <a:latin typeface="-apple-system"/>
              </a:rPr>
              <a:t>In this example, the Artifactory Cloud server is named </a:t>
            </a:r>
            <a:r>
              <a:rPr lang="en-US" b="1" i="0" dirty="0">
                <a:solidFill>
                  <a:srgbClr val="172B4D"/>
                </a:solidFill>
                <a:effectLst/>
                <a:latin typeface="-apple-system"/>
              </a:rPr>
              <a:t>acme</a:t>
            </a:r>
            <a:r>
              <a:rPr lang="en-US" b="0" i="0" dirty="0">
                <a:solidFill>
                  <a:srgbClr val="172B4D"/>
                </a:solidFill>
                <a:effectLst/>
                <a:latin typeface="-apple-system"/>
              </a:rPr>
              <a:t>.</a:t>
            </a:r>
            <a:endParaRPr lang="en-IN" dirty="0"/>
          </a:p>
          <a:p>
            <a:r>
              <a:rPr lang="en-IN" dirty="0"/>
              <a:t>Start by creating a virtual Docker repository called dockerv2-virtual. </a:t>
            </a:r>
          </a:p>
          <a:p>
            <a:r>
              <a:rPr lang="en-IN" dirty="0"/>
              <a:t>Pull the hello-world image</a:t>
            </a:r>
          </a:p>
          <a:p>
            <a:r>
              <a:rPr lang="en-IN" dirty="0"/>
              <a:t>docker pull hello-world</a:t>
            </a:r>
          </a:p>
          <a:p>
            <a:r>
              <a:rPr lang="en-IN" dirty="0"/>
              <a:t>Login to repository dockerv2-virtual</a:t>
            </a:r>
          </a:p>
          <a:p>
            <a:r>
              <a:rPr lang="en-IN" dirty="0"/>
              <a:t>docker login acme-dockerv2-virtual.jfrog.io</a:t>
            </a:r>
          </a:p>
          <a:p>
            <a:r>
              <a:rPr lang="en-IN" dirty="0"/>
              <a:t>Tag the hello-world image</a:t>
            </a:r>
          </a:p>
          <a:p>
            <a:r>
              <a:rPr lang="en-IN" dirty="0"/>
              <a:t>docker tag hello-world acme-dockerv2-virtual.jfrog.io/hello-world</a:t>
            </a:r>
          </a:p>
          <a:p>
            <a:r>
              <a:rPr lang="en-IN" dirty="0"/>
              <a:t>Push the tagged hello-world image to dockerv2-virtual</a:t>
            </a:r>
          </a:p>
          <a:p>
            <a:r>
              <a:rPr lang="en-IN" dirty="0"/>
              <a:t>docker push acme-dockerv2-virtual.jfrog.io/hello-world</a:t>
            </a:r>
            <a:endParaRPr lang="en-IN" dirty="0">
              <a:solidFill>
                <a:srgbClr val="FF0000"/>
              </a:solidFill>
            </a:endParaRPr>
          </a:p>
        </p:txBody>
      </p:sp>
      <p:sp>
        <p:nvSpPr>
          <p:cNvPr id="3" name="Title 2">
            <a:extLst>
              <a:ext uri="{FF2B5EF4-FFF2-40B4-BE49-F238E27FC236}">
                <a16:creationId xmlns:a16="http://schemas.microsoft.com/office/drawing/2014/main" id="{39F5C2E4-785A-4B15-AAEC-E1E085FD2658}"/>
              </a:ext>
            </a:extLst>
          </p:cNvPr>
          <p:cNvSpPr>
            <a:spLocks noGrp="1"/>
          </p:cNvSpPr>
          <p:nvPr>
            <p:ph type="title"/>
          </p:nvPr>
        </p:nvSpPr>
        <p:spPr/>
        <p:txBody>
          <a:bodyPr/>
          <a:lstStyle/>
          <a:p>
            <a:r>
              <a:rPr lang="en-US" dirty="0"/>
              <a:t>Getting Started with Artifactory as a Docker Registry</a:t>
            </a:r>
            <a:endParaRPr lang="en-IN" dirty="0"/>
          </a:p>
        </p:txBody>
      </p:sp>
    </p:spTree>
    <p:extLst>
      <p:ext uri="{BB962C8B-B14F-4D97-AF65-F5344CB8AC3E}">
        <p14:creationId xmlns:p14="http://schemas.microsoft.com/office/powerpoint/2010/main" val="1698209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ubernetes docker container orchest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19200"/>
            <a:ext cx="7239000" cy="534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4214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Docker Swarm</a:t>
            </a:r>
          </a:p>
        </p:txBody>
      </p:sp>
      <p:sp>
        <p:nvSpPr>
          <p:cNvPr id="3" name="Content Placeholder 2"/>
          <p:cNvSpPr>
            <a:spLocks noGrp="1"/>
          </p:cNvSpPr>
          <p:nvPr>
            <p:ph sz="quarter" idx="12"/>
          </p:nvPr>
        </p:nvSpPr>
        <p:spPr/>
        <p:txBody>
          <a:bodyPr>
            <a:normAutofit lnSpcReduction="10000"/>
          </a:bodyPr>
          <a:lstStyle/>
          <a:p>
            <a:r>
              <a:rPr lang="en-US" dirty="0"/>
              <a:t>Docker Swarm is Docker’s native feature to support clustering of Docker machines. </a:t>
            </a:r>
          </a:p>
          <a:p>
            <a:r>
              <a:rPr lang="en-US" dirty="0"/>
              <a:t>This enables multiple machines running Docker Engine to participate in a cluster, called Swarm. </a:t>
            </a:r>
          </a:p>
          <a:p>
            <a:r>
              <a:rPr lang="en-US" dirty="0"/>
              <a:t>The Docker engines contributing to a Swarm are said to be running in Swarm mode. </a:t>
            </a:r>
          </a:p>
          <a:p>
            <a:r>
              <a:rPr lang="en-US" dirty="0"/>
              <a:t>Machines enter into the Swarm mode by either initializing a new swarm or by joining an existing swarm. </a:t>
            </a:r>
          </a:p>
          <a:p>
            <a:r>
              <a:rPr lang="en-US" dirty="0"/>
              <a:t>To the end user the swarm would seem like a single machine. </a:t>
            </a:r>
          </a:p>
          <a:p>
            <a:r>
              <a:rPr lang="en-US" dirty="0"/>
              <a:t>A Docker engine participating in a swarm is called a node</a:t>
            </a:r>
            <a:endParaRPr lang="en-IN" dirty="0"/>
          </a:p>
        </p:txBody>
      </p:sp>
    </p:spTree>
    <p:extLst>
      <p:ext uri="{BB962C8B-B14F-4D97-AF65-F5344CB8AC3E}">
        <p14:creationId xmlns:p14="http://schemas.microsoft.com/office/powerpoint/2010/main" val="5226826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Docker Swarm</a:t>
            </a:r>
          </a:p>
        </p:txBody>
      </p:sp>
      <p:sp>
        <p:nvSpPr>
          <p:cNvPr id="3" name="Content Placeholder 2"/>
          <p:cNvSpPr>
            <a:spLocks noGrp="1"/>
          </p:cNvSpPr>
          <p:nvPr>
            <p:ph sz="quarter" idx="12"/>
          </p:nvPr>
        </p:nvSpPr>
        <p:spPr/>
        <p:txBody>
          <a:bodyPr>
            <a:normAutofit fontScale="92500" lnSpcReduction="10000"/>
          </a:bodyPr>
          <a:lstStyle/>
          <a:p>
            <a:r>
              <a:rPr lang="en-US" dirty="0"/>
              <a:t>. A node can either be a manager node or a worker node. </a:t>
            </a:r>
          </a:p>
          <a:p>
            <a:r>
              <a:rPr lang="en-US" dirty="0"/>
              <a:t>The manager node performs cluster management and orchestration while the worker nodes perform tasks allocated by the manager.</a:t>
            </a:r>
          </a:p>
          <a:p>
            <a:r>
              <a:rPr lang="en-US" dirty="0"/>
              <a:t>A manager node itself, unless configured otherwise, is also be a worker node. </a:t>
            </a:r>
          </a:p>
          <a:p>
            <a:r>
              <a:rPr lang="en-US" dirty="0"/>
              <a:t>The central entity in the Docker Swarm infrastructure is called a service. </a:t>
            </a:r>
          </a:p>
          <a:p>
            <a:r>
              <a:rPr lang="en-US" dirty="0"/>
              <a:t>A Docker swarm executes services. The user submits a service to the manager node to deploy and execute. </a:t>
            </a:r>
          </a:p>
          <a:p>
            <a:r>
              <a:rPr lang="en-US" dirty="0"/>
              <a:t>A service is made up of many tasks. A task is the most basic work unit in a Swarm. </a:t>
            </a:r>
          </a:p>
          <a:p>
            <a:r>
              <a:rPr lang="en-US" dirty="0"/>
              <a:t>A task is allocated to each worker node b the manager node.</a:t>
            </a:r>
          </a:p>
        </p:txBody>
      </p:sp>
    </p:spTree>
    <p:extLst>
      <p:ext uri="{BB962C8B-B14F-4D97-AF65-F5344CB8AC3E}">
        <p14:creationId xmlns:p14="http://schemas.microsoft.com/office/powerpoint/2010/main" val="39188986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Docker Swarm</a:t>
            </a:r>
            <a:br>
              <a:rPr lang="en-IN" dirty="0"/>
            </a:br>
            <a:endParaRPr lang="en-IN" dirty="0"/>
          </a:p>
        </p:txBody>
      </p:sp>
      <p:sp>
        <p:nvSpPr>
          <p:cNvPr id="3" name="Content Placeholder 2"/>
          <p:cNvSpPr>
            <a:spLocks noGrp="1"/>
          </p:cNvSpPr>
          <p:nvPr>
            <p:ph sz="quarter" idx="12"/>
          </p:nvPr>
        </p:nvSpPr>
        <p:spPr/>
        <p:txBody>
          <a:bodyPr>
            <a:normAutofit fontScale="92500" lnSpcReduction="20000"/>
          </a:bodyPr>
          <a:lstStyle/>
          <a:p>
            <a:r>
              <a:rPr lang="en-US" dirty="0"/>
              <a:t>The Docker ecosystem consists of tools from development to production deployment frameworks. </a:t>
            </a:r>
          </a:p>
          <a:p>
            <a:r>
              <a:rPr lang="en-US" dirty="0"/>
              <a:t>In that list, </a:t>
            </a:r>
            <a:r>
              <a:rPr lang="en-US" dirty="0" err="1"/>
              <a:t>docker</a:t>
            </a:r>
            <a:r>
              <a:rPr lang="en-US" dirty="0"/>
              <a:t> swarm fits into cluster management.</a:t>
            </a:r>
          </a:p>
          <a:p>
            <a:r>
              <a:rPr lang="en-US" dirty="0"/>
              <a:t> A mix of </a:t>
            </a:r>
            <a:r>
              <a:rPr lang="en-US" dirty="0" err="1"/>
              <a:t>docker</a:t>
            </a:r>
            <a:r>
              <a:rPr lang="en-US" dirty="0"/>
              <a:t>-compose, swarm, overlay network and a good service discovery tool such as </a:t>
            </a:r>
            <a:r>
              <a:rPr lang="en-US" dirty="0" err="1"/>
              <a:t>etcd</a:t>
            </a:r>
            <a:r>
              <a:rPr lang="en-US" dirty="0"/>
              <a:t> or consul can be used for managing a cluster of Docker containers.</a:t>
            </a:r>
          </a:p>
          <a:p>
            <a:r>
              <a:rPr lang="en-US" dirty="0"/>
              <a:t>Docker swarm is still maturing in terms of functionalities when compared to other open-source container cluster management tools. </a:t>
            </a:r>
          </a:p>
          <a:p>
            <a:r>
              <a:rPr lang="en-US" dirty="0"/>
              <a:t>Considering the vast </a:t>
            </a:r>
            <a:r>
              <a:rPr lang="en-US" dirty="0" err="1"/>
              <a:t>docker</a:t>
            </a:r>
            <a:r>
              <a:rPr lang="en-US" dirty="0"/>
              <a:t> contributors, it won’t be so long for </a:t>
            </a:r>
            <a:r>
              <a:rPr lang="en-US" dirty="0" err="1"/>
              <a:t>docker</a:t>
            </a:r>
            <a:r>
              <a:rPr lang="en-US" dirty="0"/>
              <a:t> swarm to have all the best functionalities other tools possess. </a:t>
            </a:r>
          </a:p>
          <a:p>
            <a:r>
              <a:rPr lang="en-US" dirty="0"/>
              <a:t>Docker has documented a good production plan for using </a:t>
            </a:r>
            <a:r>
              <a:rPr lang="en-US" dirty="0" err="1"/>
              <a:t>docker</a:t>
            </a:r>
            <a:r>
              <a:rPr lang="en-US" dirty="0"/>
              <a:t> swarm in production.</a:t>
            </a:r>
            <a:endParaRPr lang="en-IN" dirty="0"/>
          </a:p>
        </p:txBody>
      </p:sp>
    </p:spTree>
    <p:extLst>
      <p:ext uri="{BB962C8B-B14F-4D97-AF65-F5344CB8AC3E}">
        <p14:creationId xmlns:p14="http://schemas.microsoft.com/office/powerpoint/2010/main" val="11887294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ocker swarm 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8498" y="1600200"/>
            <a:ext cx="8627973" cy="450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92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F0783-1DB7-4638-91E1-6E741DB442FC}"/>
              </a:ext>
            </a:extLst>
          </p:cNvPr>
          <p:cNvSpPr>
            <a:spLocks noGrp="1"/>
          </p:cNvSpPr>
          <p:nvPr>
            <p:ph sz="quarter" idx="12"/>
          </p:nvPr>
        </p:nvSpPr>
        <p:spPr/>
        <p:txBody>
          <a:bodyPr>
            <a:normAutofit fontScale="92500" lnSpcReduction="10000"/>
          </a:bodyPr>
          <a:lstStyle/>
          <a:p>
            <a:r>
              <a:rPr lang="en-US" dirty="0"/>
              <a:t>The root partition is essentially a virtual machine which runs a copy of 64-bit Windows Server 2008 which, in turn, acts as a host for a number of special Hyper-V components. </a:t>
            </a:r>
          </a:p>
          <a:p>
            <a:r>
              <a:rPr lang="en-US" dirty="0"/>
              <a:t>The root partition is responsible for providing the device drivers for the virtual machines running in the child partitions, managing the child partition lifecycles, power management and event logging. </a:t>
            </a:r>
          </a:p>
          <a:p>
            <a:r>
              <a:rPr lang="en-US" dirty="0"/>
              <a:t>The root partition operating system also hosts the Virtualization Stack which is responsible for performing a wide range of virtualization functions.</a:t>
            </a:r>
          </a:p>
          <a:p>
            <a:r>
              <a:rPr lang="en-US" dirty="0"/>
              <a:t>Child partitions host the virtual machines in which the guest operating systems run. Hyper-V supports both Hyper-V Aware (also referred to as enlightened) and Hyper-V Unaware guest operating systems.</a:t>
            </a:r>
            <a:endParaRPr lang="en-IN" dirty="0"/>
          </a:p>
        </p:txBody>
      </p:sp>
      <p:sp>
        <p:nvSpPr>
          <p:cNvPr id="3" name="Title 2"/>
          <p:cNvSpPr>
            <a:spLocks noGrp="1"/>
          </p:cNvSpPr>
          <p:nvPr>
            <p:ph type="title"/>
          </p:nvPr>
        </p:nvSpPr>
        <p:spPr/>
        <p:txBody>
          <a:bodyPr/>
          <a:lstStyle/>
          <a:p>
            <a:r>
              <a:rPr lang="en-US" dirty="0"/>
              <a:t>Hyper-V Root and Child Partitions</a:t>
            </a:r>
            <a:endParaRPr lang="en-IN" dirty="0"/>
          </a:p>
        </p:txBody>
      </p:sp>
    </p:spTree>
    <p:extLst>
      <p:ext uri="{BB962C8B-B14F-4D97-AF65-F5344CB8AC3E}">
        <p14:creationId xmlns:p14="http://schemas.microsoft.com/office/powerpoint/2010/main" val="20237862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9A4009-7267-4B87-AAFB-9F3225C6B850}"/>
              </a:ext>
            </a:extLst>
          </p:cNvPr>
          <p:cNvPicPr>
            <a:picLocks noChangeAspect="1"/>
          </p:cNvPicPr>
          <p:nvPr/>
        </p:nvPicPr>
        <p:blipFill>
          <a:blip r:embed="rId2"/>
          <a:stretch>
            <a:fillRect/>
          </a:stretch>
        </p:blipFill>
        <p:spPr>
          <a:xfrm>
            <a:off x="1524000" y="1143000"/>
            <a:ext cx="9144000" cy="5930484"/>
          </a:xfrm>
          <a:prstGeom prst="rect">
            <a:avLst/>
          </a:prstGeom>
        </p:spPr>
      </p:pic>
    </p:spTree>
    <p:extLst>
      <p:ext uri="{BB962C8B-B14F-4D97-AF65-F5344CB8AC3E}">
        <p14:creationId xmlns:p14="http://schemas.microsoft.com/office/powerpoint/2010/main" val="10490215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96BAEB-3B70-489D-A6DB-8FF35B16A01A}"/>
              </a:ext>
            </a:extLst>
          </p:cNvPr>
          <p:cNvPicPr>
            <a:picLocks noChangeAspect="1"/>
          </p:cNvPicPr>
          <p:nvPr/>
        </p:nvPicPr>
        <p:blipFill rotWithShape="1">
          <a:blip r:embed="rId2"/>
          <a:srcRect b="11111"/>
          <a:stretch/>
        </p:blipFill>
        <p:spPr>
          <a:xfrm>
            <a:off x="1498076" y="1295400"/>
            <a:ext cx="9144000" cy="4572000"/>
          </a:xfrm>
          <a:prstGeom prst="rect">
            <a:avLst/>
          </a:prstGeom>
        </p:spPr>
      </p:pic>
    </p:spTree>
    <p:extLst>
      <p:ext uri="{BB962C8B-B14F-4D97-AF65-F5344CB8AC3E}">
        <p14:creationId xmlns:p14="http://schemas.microsoft.com/office/powerpoint/2010/main" val="788048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AE8E23-2EC4-403E-BB78-A1AA9780DD0D}"/>
              </a:ext>
            </a:extLst>
          </p:cNvPr>
          <p:cNvPicPr>
            <a:picLocks noChangeAspect="1"/>
          </p:cNvPicPr>
          <p:nvPr/>
        </p:nvPicPr>
        <p:blipFill rotWithShape="1">
          <a:blip r:embed="rId2"/>
          <a:srcRect b="9630"/>
          <a:stretch/>
        </p:blipFill>
        <p:spPr>
          <a:xfrm>
            <a:off x="1505146" y="1219200"/>
            <a:ext cx="9144000" cy="4648200"/>
          </a:xfrm>
          <a:prstGeom prst="rect">
            <a:avLst/>
          </a:prstGeom>
        </p:spPr>
      </p:pic>
    </p:spTree>
    <p:extLst>
      <p:ext uri="{BB962C8B-B14F-4D97-AF65-F5344CB8AC3E}">
        <p14:creationId xmlns:p14="http://schemas.microsoft.com/office/powerpoint/2010/main" val="25022099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D8B39-778E-4E69-93AE-605C337804BC}"/>
              </a:ext>
            </a:extLst>
          </p:cNvPr>
          <p:cNvPicPr>
            <a:picLocks noChangeAspect="1"/>
          </p:cNvPicPr>
          <p:nvPr/>
        </p:nvPicPr>
        <p:blipFill rotWithShape="1">
          <a:blip r:embed="rId2"/>
          <a:srcRect b="9630"/>
          <a:stretch/>
        </p:blipFill>
        <p:spPr>
          <a:xfrm>
            <a:off x="1524000" y="1371600"/>
            <a:ext cx="9144000" cy="4648200"/>
          </a:xfrm>
          <a:prstGeom prst="rect">
            <a:avLst/>
          </a:prstGeom>
        </p:spPr>
      </p:pic>
    </p:spTree>
    <p:extLst>
      <p:ext uri="{BB962C8B-B14F-4D97-AF65-F5344CB8AC3E}">
        <p14:creationId xmlns:p14="http://schemas.microsoft.com/office/powerpoint/2010/main" val="23402047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90112-18E0-49BA-A92D-C0AE0E9A9632}"/>
              </a:ext>
            </a:extLst>
          </p:cNvPr>
          <p:cNvPicPr>
            <a:picLocks noChangeAspect="1"/>
          </p:cNvPicPr>
          <p:nvPr/>
        </p:nvPicPr>
        <p:blipFill rotWithShape="1">
          <a:blip r:embed="rId2"/>
          <a:srcRect b="60370"/>
          <a:stretch/>
        </p:blipFill>
        <p:spPr>
          <a:xfrm>
            <a:off x="1524000" y="1066800"/>
            <a:ext cx="9144000" cy="2038350"/>
          </a:xfrm>
          <a:prstGeom prst="rect">
            <a:avLst/>
          </a:prstGeom>
        </p:spPr>
      </p:pic>
      <p:pic>
        <p:nvPicPr>
          <p:cNvPr id="5" name="Picture 4">
            <a:extLst>
              <a:ext uri="{FF2B5EF4-FFF2-40B4-BE49-F238E27FC236}">
                <a16:creationId xmlns:a16="http://schemas.microsoft.com/office/drawing/2014/main" id="{44703FB8-975A-421A-9F23-27B6086086A5}"/>
              </a:ext>
            </a:extLst>
          </p:cNvPr>
          <p:cNvPicPr>
            <a:picLocks noChangeAspect="1"/>
          </p:cNvPicPr>
          <p:nvPr/>
        </p:nvPicPr>
        <p:blipFill rotWithShape="1">
          <a:blip r:embed="rId3"/>
          <a:srcRect l="112" t="-56128" r="-112" b="56128"/>
          <a:stretch/>
        </p:blipFill>
        <p:spPr>
          <a:xfrm>
            <a:off x="1524000" y="845466"/>
            <a:ext cx="9144000" cy="5143500"/>
          </a:xfrm>
          <a:prstGeom prst="rect">
            <a:avLst/>
          </a:prstGeom>
        </p:spPr>
      </p:pic>
      <p:sp>
        <p:nvSpPr>
          <p:cNvPr id="6" name="Title 5">
            <a:extLst>
              <a:ext uri="{FF2B5EF4-FFF2-40B4-BE49-F238E27FC236}">
                <a16:creationId xmlns:a16="http://schemas.microsoft.com/office/drawing/2014/main" id="{CB946F12-CAAF-4584-B59D-2A53942878DF}"/>
              </a:ext>
            </a:extLst>
          </p:cNvPr>
          <p:cNvSpPr>
            <a:spLocks noGrp="1"/>
          </p:cNvSpPr>
          <p:nvPr>
            <p:ph type="title"/>
          </p:nvPr>
        </p:nvSpPr>
        <p:spPr/>
        <p:txBody>
          <a:bodyPr/>
          <a:lstStyle/>
          <a:p>
            <a:r>
              <a:rPr lang="en-IN" dirty="0"/>
              <a:t>Docker Swarm Steps</a:t>
            </a:r>
          </a:p>
        </p:txBody>
      </p:sp>
    </p:spTree>
    <p:extLst>
      <p:ext uri="{BB962C8B-B14F-4D97-AF65-F5344CB8AC3E}">
        <p14:creationId xmlns:p14="http://schemas.microsoft.com/office/powerpoint/2010/main" val="5154661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964" b="5185"/>
          <a:stretch/>
        </p:blipFill>
        <p:spPr>
          <a:xfrm>
            <a:off x="1535502" y="1295400"/>
            <a:ext cx="9144000" cy="4724400"/>
          </a:xfrm>
          <a:prstGeom prst="rect">
            <a:avLst/>
          </a:prstGeom>
        </p:spPr>
      </p:pic>
    </p:spTree>
    <p:extLst>
      <p:ext uri="{BB962C8B-B14F-4D97-AF65-F5344CB8AC3E}">
        <p14:creationId xmlns:p14="http://schemas.microsoft.com/office/powerpoint/2010/main" val="32553572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AC91-4AE5-4C49-9AC2-513AF63DB31F}"/>
              </a:ext>
            </a:extLst>
          </p:cNvPr>
          <p:cNvSpPr>
            <a:spLocks noGrp="1"/>
          </p:cNvSpPr>
          <p:nvPr>
            <p:ph type="title"/>
          </p:nvPr>
        </p:nvSpPr>
        <p:spPr/>
        <p:txBody>
          <a:bodyPr/>
          <a:lstStyle/>
          <a:p>
            <a:r>
              <a:rPr lang="en-IN" dirty="0"/>
              <a:t>What is Kubernetes?</a:t>
            </a:r>
          </a:p>
        </p:txBody>
      </p:sp>
      <p:sp>
        <p:nvSpPr>
          <p:cNvPr id="3" name="Content Placeholder 2">
            <a:extLst>
              <a:ext uri="{FF2B5EF4-FFF2-40B4-BE49-F238E27FC236}">
                <a16:creationId xmlns:a16="http://schemas.microsoft.com/office/drawing/2014/main" id="{FA41E3AE-E176-491D-A594-E92049432F8A}"/>
              </a:ext>
            </a:extLst>
          </p:cNvPr>
          <p:cNvSpPr>
            <a:spLocks noGrp="1"/>
          </p:cNvSpPr>
          <p:nvPr>
            <p:ph sz="quarter" idx="12"/>
          </p:nvPr>
        </p:nvSpPr>
        <p:spPr/>
        <p:txBody>
          <a:bodyPr>
            <a:normAutofit fontScale="92500"/>
          </a:bodyPr>
          <a:lstStyle/>
          <a:p>
            <a:r>
              <a:rPr lang="en-US" dirty="0"/>
              <a:t>Kubernetes is a portable, extensible, open-source platform for managing containerized workloads and services, that facilitates both declarative configuration and automation. </a:t>
            </a:r>
          </a:p>
          <a:p>
            <a:r>
              <a:rPr lang="en-US" dirty="0"/>
              <a:t>It has a large, rapidly growing ecosystem. Kubernetes services, support, and tools are widely available.</a:t>
            </a:r>
          </a:p>
          <a:p>
            <a:r>
              <a:rPr lang="en-US" dirty="0"/>
              <a:t>The name Kubernetes originates from Greek, meaning helmsman or pilot. </a:t>
            </a:r>
          </a:p>
          <a:p>
            <a:r>
              <a:rPr lang="en-US" dirty="0"/>
              <a:t>Google open-sourced the Kubernetes project in 2014.</a:t>
            </a:r>
          </a:p>
          <a:p>
            <a:r>
              <a:rPr lang="en-US" dirty="0"/>
              <a:t>Kubernetes combines over 15 years of Google's experience running production workloads at scale with best-of-breed ideas and practices from the community.</a:t>
            </a:r>
            <a:endParaRPr lang="en-IN" dirty="0"/>
          </a:p>
        </p:txBody>
      </p:sp>
    </p:spTree>
    <p:extLst>
      <p:ext uri="{BB962C8B-B14F-4D97-AF65-F5344CB8AC3E}">
        <p14:creationId xmlns:p14="http://schemas.microsoft.com/office/powerpoint/2010/main" val="10203911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What Is Kubernetes?</a:t>
            </a:r>
            <a:endParaRPr lang="en-US" dirty="0"/>
          </a:p>
          <a:p>
            <a:r>
              <a:rPr lang="en-US" dirty="0"/>
              <a:t>Kubernetes is an open-source container management (orchestration) tool. It’s container management responsibilities include container deployment, scaling &amp; descaling of containers &amp; container load balancing.</a:t>
            </a:r>
          </a:p>
          <a:p>
            <a:r>
              <a:rPr lang="en-US" dirty="0"/>
              <a:t>Download from </a:t>
            </a:r>
          </a:p>
          <a:p>
            <a:r>
              <a:rPr lang="en-US" dirty="0">
                <a:hlinkClick r:id="rId2"/>
              </a:rPr>
              <a:t>https://github.com/kubernetes/minikube</a:t>
            </a:r>
            <a:endParaRPr lang="en-US" dirty="0"/>
          </a:p>
          <a:p>
            <a:r>
              <a:rPr lang="en-US" dirty="0"/>
              <a:t>Under curl - windows</a:t>
            </a:r>
          </a:p>
          <a:p>
            <a:r>
              <a:rPr lang="en-US" dirty="0">
                <a:hlinkClick r:id="rId3"/>
              </a:rPr>
              <a:t>https://kubernetes.io/docs/tasks/tools/install-kubectl/#install-kubectl</a:t>
            </a:r>
            <a:endParaRPr lang="en-US" dirty="0"/>
          </a:p>
          <a:p>
            <a:endParaRPr lang="en-US" dirty="0"/>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39628155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1697" y="990600"/>
            <a:ext cx="3099375" cy="523220"/>
          </a:xfrm>
          <a:prstGeom prst="rect">
            <a:avLst/>
          </a:prstGeom>
        </p:spPr>
        <p:txBody>
          <a:bodyPr wrap="none">
            <a:spAutoFit/>
          </a:bodyPr>
          <a:lstStyle/>
          <a:p>
            <a:pPr algn="just"/>
            <a:r>
              <a:rPr lang="en-IN" sz="2800" b="1" dirty="0">
                <a:solidFill>
                  <a:srgbClr val="222222"/>
                </a:solidFill>
                <a:latin typeface="Noto Serif"/>
              </a:rPr>
              <a:t>What is Kubernetes</a:t>
            </a:r>
            <a:endParaRPr lang="en-IN" sz="2800" dirty="0">
              <a:solidFill>
                <a:srgbClr val="333333"/>
              </a:solidFill>
              <a:latin typeface="Noto Serif"/>
            </a:endParaRPr>
          </a:p>
        </p:txBody>
      </p:sp>
      <p:pic>
        <p:nvPicPr>
          <p:cNvPr id="1026" name="Picture 2" descr="What is Kubernetes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683" y="1859391"/>
            <a:ext cx="5105400" cy="47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640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Why Use Kubernetes?</a:t>
            </a:r>
            <a:endParaRPr lang="en-US" dirty="0"/>
          </a:p>
          <a:p>
            <a:r>
              <a:rPr lang="en-US" dirty="0"/>
              <a:t>Companies out there maybe using Docker or Rocket or maybe simply Linux containers for containerizing their applications. But, whatever it is, they use it on a massive scale. They don’t stop at using 1 or 2 containers in Prod. But rather, </a:t>
            </a:r>
            <a:r>
              <a:rPr lang="en-US" b="1" dirty="0"/>
              <a:t>10’s or 100’s</a:t>
            </a:r>
            <a:r>
              <a:rPr lang="en-US" dirty="0"/>
              <a:t> of containers for load balancing the traffic and ensuring high availability.</a:t>
            </a:r>
          </a:p>
          <a:p>
            <a:r>
              <a:rPr lang="en-US" dirty="0"/>
              <a:t>.</a:t>
            </a:r>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138547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pic>
        <p:nvPicPr>
          <p:cNvPr id="14338" name="Picture 2" descr="The Hyper-V Virtualization Stack">
            <a:extLst>
              <a:ext uri="{FF2B5EF4-FFF2-40B4-BE49-F238E27FC236}">
                <a16:creationId xmlns:a16="http://schemas.microsoft.com/office/drawing/2014/main" id="{BDC76A9B-8BE4-4DBE-9B6E-8FF975A40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447800"/>
            <a:ext cx="2438400" cy="4846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6999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58181-D106-49B7-98F8-98C2B671FFFF}"/>
              </a:ext>
            </a:extLst>
          </p:cNvPr>
          <p:cNvSpPr>
            <a:spLocks noGrp="1"/>
          </p:cNvSpPr>
          <p:nvPr>
            <p:ph sz="quarter" idx="12"/>
          </p:nvPr>
        </p:nvSpPr>
        <p:spPr/>
        <p:txBody>
          <a:bodyPr>
            <a:normAutofit fontScale="92500" lnSpcReduction="10000"/>
          </a:bodyPr>
          <a:lstStyle/>
          <a:p>
            <a:r>
              <a:rPr lang="en-US" dirty="0"/>
              <a:t>Kubernetes can run on-premises bare metal, OpenStack, public clouds Google, Azure, AWS, etc.</a:t>
            </a:r>
          </a:p>
          <a:p>
            <a:r>
              <a:rPr lang="en-US" dirty="0"/>
              <a:t>Helps you to avoid vendor lock issues as it can use any vendor-specific APIs or services except where Kubernetes provides an abstraction, e.g., load balancer and storage.</a:t>
            </a:r>
          </a:p>
          <a:p>
            <a:r>
              <a:rPr lang="en-US" dirty="0"/>
              <a:t>Containerization using </a:t>
            </a:r>
            <a:r>
              <a:rPr lang="en-US" dirty="0" err="1"/>
              <a:t>kubernetes</a:t>
            </a:r>
            <a:r>
              <a:rPr lang="en-US" dirty="0"/>
              <a:t> allows package software to serve these goals. It will enable applications that need to be released and updated without any downtime.</a:t>
            </a:r>
          </a:p>
          <a:p>
            <a:r>
              <a:rPr lang="en-US" dirty="0"/>
              <a:t>Kubernetes allows you to assure those containerized applications run where and when you want and helps you to find resources and tools which you want to work.</a:t>
            </a:r>
            <a:endParaRPr lang="en-IN" dirty="0"/>
          </a:p>
        </p:txBody>
      </p:sp>
      <p:sp>
        <p:nvSpPr>
          <p:cNvPr id="3" name="Title 2">
            <a:extLst>
              <a:ext uri="{FF2B5EF4-FFF2-40B4-BE49-F238E27FC236}">
                <a16:creationId xmlns:a16="http://schemas.microsoft.com/office/drawing/2014/main" id="{35379319-E0FE-4C1E-B3FD-4DF80ED9A74B}"/>
              </a:ext>
            </a:extLst>
          </p:cNvPr>
          <p:cNvSpPr>
            <a:spLocks noGrp="1"/>
          </p:cNvSpPr>
          <p:nvPr>
            <p:ph type="title"/>
          </p:nvPr>
        </p:nvSpPr>
        <p:spPr/>
        <p:txBody>
          <a:bodyPr/>
          <a:lstStyle/>
          <a:p>
            <a:r>
              <a:rPr lang="en-IN" dirty="0"/>
              <a:t>Why use Kubernetes?</a:t>
            </a:r>
          </a:p>
        </p:txBody>
      </p:sp>
    </p:spTree>
    <p:extLst>
      <p:ext uri="{BB962C8B-B14F-4D97-AF65-F5344CB8AC3E}">
        <p14:creationId xmlns:p14="http://schemas.microsoft.com/office/powerpoint/2010/main" val="35738008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D75890-A4E0-4A4E-9BC1-E71B54595B8B}"/>
              </a:ext>
            </a:extLst>
          </p:cNvPr>
          <p:cNvSpPr>
            <a:spLocks noGrp="1"/>
          </p:cNvSpPr>
          <p:nvPr>
            <p:ph sz="quarter" idx="12"/>
          </p:nvPr>
        </p:nvSpPr>
        <p:spPr/>
        <p:txBody>
          <a:bodyPr/>
          <a:lstStyle/>
          <a:p>
            <a:r>
              <a:rPr lang="en-US" dirty="0"/>
              <a:t>Kubernetes is the Linux kernel which is used for distributed systems. </a:t>
            </a:r>
          </a:p>
          <a:p>
            <a:r>
              <a:rPr lang="en-US" dirty="0"/>
              <a:t>It helps you to be abstract the underlying hardware of the nodes(servers) and offers a consistent interface for applications that consume the shared pool of resources.</a:t>
            </a:r>
            <a:endParaRPr lang="en-IN" dirty="0"/>
          </a:p>
        </p:txBody>
      </p:sp>
      <p:sp>
        <p:nvSpPr>
          <p:cNvPr id="3" name="Title 2">
            <a:extLst>
              <a:ext uri="{FF2B5EF4-FFF2-40B4-BE49-F238E27FC236}">
                <a16:creationId xmlns:a16="http://schemas.microsoft.com/office/drawing/2014/main" id="{EF4A5A42-E361-499D-A692-6C975C9C6F34}"/>
              </a:ext>
            </a:extLst>
          </p:cNvPr>
          <p:cNvSpPr>
            <a:spLocks noGrp="1"/>
          </p:cNvSpPr>
          <p:nvPr>
            <p:ph type="title"/>
          </p:nvPr>
        </p:nvSpPr>
        <p:spPr/>
        <p:txBody>
          <a:bodyPr/>
          <a:lstStyle/>
          <a:p>
            <a:r>
              <a:rPr lang="en-US" dirty="0"/>
              <a:t>What task are performed by Kubernetes?</a:t>
            </a:r>
            <a:endParaRPr lang="en-IN" dirty="0"/>
          </a:p>
        </p:txBody>
      </p:sp>
    </p:spTree>
    <p:extLst>
      <p:ext uri="{BB962C8B-B14F-4D97-AF65-F5344CB8AC3E}">
        <p14:creationId xmlns:p14="http://schemas.microsoft.com/office/powerpoint/2010/main" val="27837758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allenges without Container Orchestration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046" y="1981200"/>
            <a:ext cx="8763000" cy="4238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What is the need for Container Orchestration?</a:t>
            </a:r>
            <a:br>
              <a:rPr lang="en-US" b="0" dirty="0"/>
            </a:br>
            <a:endParaRPr lang="en-IN" dirty="0"/>
          </a:p>
        </p:txBody>
      </p:sp>
    </p:spTree>
    <p:extLst>
      <p:ext uri="{BB962C8B-B14F-4D97-AF65-F5344CB8AC3E}">
        <p14:creationId xmlns:p14="http://schemas.microsoft.com/office/powerpoint/2010/main" val="21712685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05001" y="1219201"/>
          <a:ext cx="8382001" cy="5257801"/>
        </p:xfrm>
        <a:graphic>
          <a:graphicData uri="http://schemas.openxmlformats.org/drawingml/2006/table">
            <a:tbl>
              <a:tblPr/>
              <a:tblGrid>
                <a:gridCol w="1391921">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gridCol w="3688080">
                  <a:extLst>
                    <a:ext uri="{9D8B030D-6E8A-4147-A177-3AD203B41FA5}">
                      <a16:colId xmlns:a16="http://schemas.microsoft.com/office/drawing/2014/main" val="20002"/>
                    </a:ext>
                  </a:extLst>
                </a:gridCol>
              </a:tblGrid>
              <a:tr h="340783">
                <a:tc>
                  <a:txBody>
                    <a:bodyPr/>
                    <a:lstStyle/>
                    <a:p>
                      <a:pPr algn="ctr"/>
                      <a:r>
                        <a:rPr lang="en-IN" sz="1400" b="1">
                          <a:effectLst/>
                        </a:rPr>
                        <a:t>Features</a:t>
                      </a:r>
                      <a:endParaRPr lang="en-IN" sz="1400">
                        <a:effectLst/>
                      </a:endParaRPr>
                    </a:p>
                  </a:txBody>
                  <a:tcPr marL="18613" marR="44670" marT="22335" marB="22335" anchor="ctr">
                    <a:lnL>
                      <a:noFill/>
                    </a:lnL>
                    <a:lnR>
                      <a:noFill/>
                    </a:lnR>
                    <a:lnT>
                      <a:noFill/>
                    </a:lnT>
                    <a:lnB>
                      <a:noFill/>
                    </a:lnB>
                    <a:solidFill>
                      <a:srgbClr val="008DD9"/>
                    </a:solidFill>
                  </a:tcPr>
                </a:tc>
                <a:tc>
                  <a:txBody>
                    <a:bodyPr/>
                    <a:lstStyle/>
                    <a:p>
                      <a:pPr algn="ctr"/>
                      <a:r>
                        <a:rPr lang="en-IN" sz="1400" b="1">
                          <a:effectLst/>
                        </a:rPr>
                        <a:t>Kubernetes</a:t>
                      </a:r>
                      <a:endParaRPr lang="en-IN" sz="1400">
                        <a:effectLst/>
                      </a:endParaRPr>
                    </a:p>
                  </a:txBody>
                  <a:tcPr marL="18613" marR="44670" marT="22335" marB="22335" anchor="ctr">
                    <a:lnL>
                      <a:noFill/>
                    </a:lnL>
                    <a:lnR>
                      <a:noFill/>
                    </a:lnR>
                    <a:lnT>
                      <a:noFill/>
                    </a:lnT>
                    <a:lnB>
                      <a:noFill/>
                    </a:lnB>
                    <a:solidFill>
                      <a:srgbClr val="008DD9"/>
                    </a:solidFill>
                  </a:tcPr>
                </a:tc>
                <a:tc>
                  <a:txBody>
                    <a:bodyPr/>
                    <a:lstStyle/>
                    <a:p>
                      <a:pPr algn="ctr"/>
                      <a:r>
                        <a:rPr lang="en-IN" sz="1400" b="1">
                          <a:effectLst/>
                        </a:rPr>
                        <a:t>Docker Swarm</a:t>
                      </a:r>
                      <a:endParaRPr lang="en-IN" sz="1400">
                        <a:effectLst/>
                      </a:endParaRPr>
                    </a:p>
                  </a:txBody>
                  <a:tcPr marL="18613" marR="44670" marT="22335" marB="22335" anchor="ctr">
                    <a:lnL>
                      <a:noFill/>
                    </a:lnL>
                    <a:lnR>
                      <a:noFill/>
                    </a:lnR>
                    <a:lnT>
                      <a:noFill/>
                    </a:lnT>
                    <a:lnB>
                      <a:noFill/>
                    </a:lnB>
                    <a:solidFill>
                      <a:srgbClr val="008DD9"/>
                    </a:solidFill>
                  </a:tcPr>
                </a:tc>
                <a:extLst>
                  <a:ext uri="{0D108BD9-81ED-4DB2-BD59-A6C34878D82A}">
                    <a16:rowId xmlns:a16="http://schemas.microsoft.com/office/drawing/2014/main" val="10000"/>
                  </a:ext>
                </a:extLst>
              </a:tr>
              <a:tr h="632883">
                <a:tc>
                  <a:txBody>
                    <a:bodyPr/>
                    <a:lstStyle/>
                    <a:p>
                      <a:pPr algn="ctr"/>
                      <a:r>
                        <a:rPr lang="en-IN" sz="1400" b="1">
                          <a:effectLst/>
                        </a:rPr>
                        <a:t>Installation &amp; Cluster Config</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Setup is very complicated, but once installed cluster is robust.</a:t>
                      </a:r>
                    </a:p>
                  </a:txBody>
                  <a:tcPr marL="14890" marR="44670" marT="22335" marB="22335" anchor="ctr">
                    <a:lnL>
                      <a:noFill/>
                    </a:lnL>
                    <a:lnR>
                      <a:noFill/>
                    </a:lnR>
                    <a:lnT>
                      <a:noFill/>
                    </a:lnT>
                    <a:lnB>
                      <a:noFill/>
                    </a:lnB>
                  </a:tcPr>
                </a:tc>
                <a:tc>
                  <a:txBody>
                    <a:bodyPr/>
                    <a:lstStyle/>
                    <a:p>
                      <a:pPr algn="ctr"/>
                      <a:r>
                        <a:rPr lang="en-US" sz="1400">
                          <a:effectLst/>
                        </a:rPr>
                        <a:t>Installation is very simple, but the cluster is not robust.</a:t>
                      </a:r>
                    </a:p>
                  </a:txBody>
                  <a:tcPr marL="14890" marR="44670" marT="22335" marB="22335" anchor="ctr">
                    <a:lnL>
                      <a:noFill/>
                    </a:lnL>
                    <a:lnR>
                      <a:noFill/>
                    </a:lnR>
                    <a:lnT>
                      <a:noFill/>
                    </a:lnT>
                    <a:lnB>
                      <a:noFill/>
                    </a:lnB>
                  </a:tcPr>
                </a:tc>
                <a:extLst>
                  <a:ext uri="{0D108BD9-81ED-4DB2-BD59-A6C34878D82A}">
                    <a16:rowId xmlns:a16="http://schemas.microsoft.com/office/drawing/2014/main" val="10001"/>
                  </a:ext>
                </a:extLst>
              </a:tr>
              <a:tr h="486834">
                <a:tc>
                  <a:txBody>
                    <a:bodyPr/>
                    <a:lstStyle/>
                    <a:p>
                      <a:pPr algn="ctr"/>
                      <a:r>
                        <a:rPr lang="en-IN" sz="1400" b="1">
                          <a:effectLst/>
                        </a:rPr>
                        <a:t>GUI</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GUI is the Kubernetes Dashboard.</a:t>
                      </a:r>
                    </a:p>
                  </a:txBody>
                  <a:tcPr marL="14890" marR="44670" marT="22335" marB="22335" anchor="ctr">
                    <a:lnL>
                      <a:noFill/>
                    </a:lnL>
                    <a:lnR>
                      <a:noFill/>
                    </a:lnR>
                    <a:lnT>
                      <a:noFill/>
                    </a:lnT>
                    <a:lnB>
                      <a:noFill/>
                    </a:lnB>
                  </a:tcPr>
                </a:tc>
                <a:tc>
                  <a:txBody>
                    <a:bodyPr/>
                    <a:lstStyle/>
                    <a:p>
                      <a:pPr algn="ctr"/>
                      <a:r>
                        <a:rPr lang="en-IN" sz="1400">
                          <a:effectLst/>
                        </a:rPr>
                        <a:t>There is no GUI.</a:t>
                      </a:r>
                    </a:p>
                  </a:txBody>
                  <a:tcPr marL="14890" marR="44670" marT="22335" marB="22335" anchor="ctr">
                    <a:lnL>
                      <a:noFill/>
                    </a:lnL>
                    <a:lnR>
                      <a:noFill/>
                    </a:lnR>
                    <a:lnT>
                      <a:noFill/>
                    </a:lnT>
                    <a:lnB>
                      <a:noFill/>
                    </a:lnB>
                  </a:tcPr>
                </a:tc>
                <a:extLst>
                  <a:ext uri="{0D108BD9-81ED-4DB2-BD59-A6C34878D82A}">
                    <a16:rowId xmlns:a16="http://schemas.microsoft.com/office/drawing/2014/main" val="10002"/>
                  </a:ext>
                </a:extLst>
              </a:tr>
              <a:tr h="486834">
                <a:tc>
                  <a:txBody>
                    <a:bodyPr/>
                    <a:lstStyle/>
                    <a:p>
                      <a:pPr algn="ctr"/>
                      <a:r>
                        <a:rPr lang="en-IN" sz="1400" b="1">
                          <a:effectLst/>
                        </a:rPr>
                        <a:t>Scalability</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Highly scalable and scales fast.</a:t>
                      </a:r>
                    </a:p>
                  </a:txBody>
                  <a:tcPr marL="14890" marR="44670" marT="22335" marB="22335" anchor="ctr">
                    <a:lnL>
                      <a:noFill/>
                    </a:lnL>
                    <a:lnR>
                      <a:noFill/>
                    </a:lnR>
                    <a:lnT>
                      <a:noFill/>
                    </a:lnT>
                    <a:lnB>
                      <a:noFill/>
                    </a:lnB>
                  </a:tcPr>
                </a:tc>
                <a:tc>
                  <a:txBody>
                    <a:bodyPr/>
                    <a:lstStyle/>
                    <a:p>
                      <a:pPr algn="ctr"/>
                      <a:r>
                        <a:rPr lang="en-US" sz="1400">
                          <a:effectLst/>
                        </a:rPr>
                        <a:t>Highly scalable and scales 5x faster than Kubernetes.</a:t>
                      </a:r>
                    </a:p>
                  </a:txBody>
                  <a:tcPr marL="14890" marR="44670" marT="22335" marB="22335" anchor="ctr">
                    <a:lnL>
                      <a:noFill/>
                    </a:lnL>
                    <a:lnR>
                      <a:noFill/>
                    </a:lnR>
                    <a:lnT>
                      <a:noFill/>
                    </a:lnT>
                    <a:lnB>
                      <a:noFill/>
                    </a:lnB>
                  </a:tcPr>
                </a:tc>
                <a:extLst>
                  <a:ext uri="{0D108BD9-81ED-4DB2-BD59-A6C34878D82A}">
                    <a16:rowId xmlns:a16="http://schemas.microsoft.com/office/drawing/2014/main" val="10003"/>
                  </a:ext>
                </a:extLst>
              </a:tr>
              <a:tr h="340783">
                <a:tc>
                  <a:txBody>
                    <a:bodyPr/>
                    <a:lstStyle/>
                    <a:p>
                      <a:pPr algn="ctr"/>
                      <a:r>
                        <a:rPr lang="en-IN" sz="1400" b="1">
                          <a:effectLst/>
                        </a:rPr>
                        <a:t>Auto-scaling</a:t>
                      </a:r>
                      <a:endParaRPr lang="en-IN" sz="1400">
                        <a:effectLst/>
                      </a:endParaRPr>
                    </a:p>
                  </a:txBody>
                  <a:tcPr marL="18613" marR="44670" marT="22335" marB="22335" anchor="ctr">
                    <a:lnL>
                      <a:noFill/>
                    </a:lnL>
                    <a:lnR>
                      <a:noFill/>
                    </a:lnR>
                    <a:lnT>
                      <a:noFill/>
                    </a:lnT>
                    <a:lnB>
                      <a:noFill/>
                    </a:lnB>
                  </a:tcPr>
                </a:tc>
                <a:tc>
                  <a:txBody>
                    <a:bodyPr/>
                    <a:lstStyle/>
                    <a:p>
                      <a:pPr algn="ctr"/>
                      <a:r>
                        <a:rPr lang="en-IN" sz="1400">
                          <a:effectLst/>
                        </a:rPr>
                        <a:t>Kubernetes can do auto-scaling.</a:t>
                      </a:r>
                    </a:p>
                  </a:txBody>
                  <a:tcPr marL="14890" marR="44670" marT="22335" marB="22335" anchor="ctr">
                    <a:lnL>
                      <a:noFill/>
                    </a:lnL>
                    <a:lnR>
                      <a:noFill/>
                    </a:lnR>
                    <a:lnT>
                      <a:noFill/>
                    </a:lnT>
                    <a:lnB>
                      <a:noFill/>
                    </a:lnB>
                  </a:tcPr>
                </a:tc>
                <a:tc>
                  <a:txBody>
                    <a:bodyPr/>
                    <a:lstStyle/>
                    <a:p>
                      <a:pPr algn="ctr"/>
                      <a:r>
                        <a:rPr lang="en-US" sz="1400">
                          <a:effectLst/>
                        </a:rPr>
                        <a:t>Docker swarm cannot do auto-scaling.</a:t>
                      </a:r>
                    </a:p>
                  </a:txBody>
                  <a:tcPr marL="14890" marR="44670" marT="22335" marB="22335" anchor="ctr">
                    <a:lnL>
                      <a:noFill/>
                    </a:lnL>
                    <a:lnR>
                      <a:noFill/>
                    </a:lnR>
                    <a:lnT>
                      <a:noFill/>
                    </a:lnT>
                    <a:lnB>
                      <a:noFill/>
                    </a:lnB>
                  </a:tcPr>
                </a:tc>
                <a:extLst>
                  <a:ext uri="{0D108BD9-81ED-4DB2-BD59-A6C34878D82A}">
                    <a16:rowId xmlns:a16="http://schemas.microsoft.com/office/drawing/2014/main" val="10004"/>
                  </a:ext>
                </a:extLst>
              </a:tr>
              <a:tr h="924984">
                <a:tc>
                  <a:txBody>
                    <a:bodyPr/>
                    <a:lstStyle/>
                    <a:p>
                      <a:pPr algn="ctr"/>
                      <a:r>
                        <a:rPr lang="en-IN" sz="1400" b="1">
                          <a:effectLst/>
                        </a:rPr>
                        <a:t>Load Balancing</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Manual intervention needed for load balancing traffic between different containers and pods.</a:t>
                      </a:r>
                    </a:p>
                  </a:txBody>
                  <a:tcPr marL="14890" marR="44670" marT="22335" marB="22335" anchor="ctr">
                    <a:lnL>
                      <a:noFill/>
                    </a:lnL>
                    <a:lnR>
                      <a:noFill/>
                    </a:lnR>
                    <a:lnT>
                      <a:noFill/>
                    </a:lnT>
                    <a:lnB>
                      <a:noFill/>
                    </a:lnB>
                  </a:tcPr>
                </a:tc>
                <a:tc>
                  <a:txBody>
                    <a:bodyPr/>
                    <a:lstStyle/>
                    <a:p>
                      <a:pPr algn="ctr"/>
                      <a:r>
                        <a:rPr lang="en-US" sz="1400">
                          <a:effectLst/>
                        </a:rPr>
                        <a:t>Docker swarm does auto load balancing of traffic between containers in the cluster.</a:t>
                      </a:r>
                    </a:p>
                  </a:txBody>
                  <a:tcPr marL="14890" marR="44670" marT="22335" marB="22335" anchor="ctr">
                    <a:lnL>
                      <a:noFill/>
                    </a:lnL>
                    <a:lnR>
                      <a:noFill/>
                    </a:lnR>
                    <a:lnT>
                      <a:noFill/>
                    </a:lnT>
                    <a:lnB>
                      <a:noFill/>
                    </a:lnB>
                  </a:tcPr>
                </a:tc>
                <a:extLst>
                  <a:ext uri="{0D108BD9-81ED-4DB2-BD59-A6C34878D82A}">
                    <a16:rowId xmlns:a16="http://schemas.microsoft.com/office/drawing/2014/main" val="10005"/>
                  </a:ext>
                </a:extLst>
              </a:tr>
              <a:tr h="778934">
                <a:tc>
                  <a:txBody>
                    <a:bodyPr/>
                    <a:lstStyle/>
                    <a:p>
                      <a:pPr algn="ctr"/>
                      <a:r>
                        <a:rPr lang="en-IN" sz="1400" b="1">
                          <a:effectLst/>
                        </a:rPr>
                        <a:t>Rolling Updates &amp; Rollbacks</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Can deploy rolling updates and does automatic rollbacks.</a:t>
                      </a:r>
                    </a:p>
                  </a:txBody>
                  <a:tcPr marL="14890" marR="44670" marT="22335" marB="22335" anchor="ctr">
                    <a:lnL>
                      <a:noFill/>
                    </a:lnL>
                    <a:lnR>
                      <a:noFill/>
                    </a:lnR>
                    <a:lnT>
                      <a:noFill/>
                    </a:lnT>
                    <a:lnB>
                      <a:noFill/>
                    </a:lnB>
                  </a:tcPr>
                </a:tc>
                <a:tc>
                  <a:txBody>
                    <a:bodyPr/>
                    <a:lstStyle/>
                    <a:p>
                      <a:pPr algn="ctr"/>
                      <a:r>
                        <a:rPr lang="en-US" sz="1400">
                          <a:effectLst/>
                        </a:rPr>
                        <a:t>Can deploy rolling updates, but not automatic rollback.</a:t>
                      </a:r>
                    </a:p>
                  </a:txBody>
                  <a:tcPr marL="14890" marR="44670" marT="22335" marB="22335" anchor="ctr">
                    <a:lnL>
                      <a:noFill/>
                    </a:lnL>
                    <a:lnR>
                      <a:noFill/>
                    </a:lnR>
                    <a:lnT>
                      <a:noFill/>
                    </a:lnT>
                    <a:lnB>
                      <a:noFill/>
                    </a:lnB>
                  </a:tcPr>
                </a:tc>
                <a:extLst>
                  <a:ext uri="{0D108BD9-81ED-4DB2-BD59-A6C34878D82A}">
                    <a16:rowId xmlns:a16="http://schemas.microsoft.com/office/drawing/2014/main" val="10006"/>
                  </a:ext>
                </a:extLst>
              </a:tr>
              <a:tr h="632883">
                <a:tc>
                  <a:txBody>
                    <a:bodyPr/>
                    <a:lstStyle/>
                    <a:p>
                      <a:pPr algn="ctr"/>
                      <a:r>
                        <a:rPr lang="en-IN" sz="1400" b="1">
                          <a:effectLst/>
                        </a:rPr>
                        <a:t>DATA Volumes</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Can share storage volumes only with the other containers in the same pod.</a:t>
                      </a:r>
                    </a:p>
                  </a:txBody>
                  <a:tcPr marL="14890" marR="44670" marT="22335" marB="22335" anchor="ctr">
                    <a:lnL>
                      <a:noFill/>
                    </a:lnL>
                    <a:lnR>
                      <a:noFill/>
                    </a:lnR>
                    <a:lnT>
                      <a:noFill/>
                    </a:lnT>
                    <a:lnB>
                      <a:noFill/>
                    </a:lnB>
                  </a:tcPr>
                </a:tc>
                <a:tc>
                  <a:txBody>
                    <a:bodyPr/>
                    <a:lstStyle/>
                    <a:p>
                      <a:pPr algn="ctr"/>
                      <a:r>
                        <a:rPr lang="en-US" sz="1400">
                          <a:effectLst/>
                        </a:rPr>
                        <a:t>Can share storage volumes with any other container.</a:t>
                      </a:r>
                    </a:p>
                  </a:txBody>
                  <a:tcPr marL="14890" marR="44670" marT="22335" marB="22335" anchor="ctr">
                    <a:lnL>
                      <a:noFill/>
                    </a:lnL>
                    <a:lnR>
                      <a:noFill/>
                    </a:lnR>
                    <a:lnT>
                      <a:noFill/>
                    </a:lnT>
                    <a:lnB>
                      <a:noFill/>
                    </a:lnB>
                  </a:tcPr>
                </a:tc>
                <a:extLst>
                  <a:ext uri="{0D108BD9-81ED-4DB2-BD59-A6C34878D82A}">
                    <a16:rowId xmlns:a16="http://schemas.microsoft.com/office/drawing/2014/main" val="10007"/>
                  </a:ext>
                </a:extLst>
              </a:tr>
              <a:tr h="632883">
                <a:tc>
                  <a:txBody>
                    <a:bodyPr/>
                    <a:lstStyle/>
                    <a:p>
                      <a:pPr algn="ctr"/>
                      <a:r>
                        <a:rPr lang="en-IN" sz="1400" b="1">
                          <a:effectLst/>
                        </a:rPr>
                        <a:t>Logging &amp; Monitoring</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In-built tools for logging and monitoring.</a:t>
                      </a:r>
                    </a:p>
                  </a:txBody>
                  <a:tcPr marL="14890" marR="44670" marT="22335" marB="22335" anchor="ctr">
                    <a:lnL>
                      <a:noFill/>
                    </a:lnL>
                    <a:lnR>
                      <a:noFill/>
                    </a:lnR>
                    <a:lnT>
                      <a:noFill/>
                    </a:lnT>
                    <a:lnB>
                      <a:noFill/>
                    </a:lnB>
                  </a:tcPr>
                </a:tc>
                <a:tc>
                  <a:txBody>
                    <a:bodyPr/>
                    <a:lstStyle/>
                    <a:p>
                      <a:pPr algn="ctr"/>
                      <a:r>
                        <a:rPr lang="en-US" sz="1400" dirty="0">
                          <a:effectLst/>
                        </a:rPr>
                        <a:t>3rd party tools like ELK stack should be used for logging and monitoring.</a:t>
                      </a:r>
                    </a:p>
                  </a:txBody>
                  <a:tcPr marL="14890" marR="44670" marT="22335" marB="22335" anchor="ctr">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7" name="Title 6"/>
          <p:cNvSpPr>
            <a:spLocks noGrp="1"/>
          </p:cNvSpPr>
          <p:nvPr>
            <p:ph type="title"/>
          </p:nvPr>
        </p:nvSpPr>
        <p:spPr/>
        <p:txBody>
          <a:bodyPr/>
          <a:lstStyle/>
          <a:p>
            <a:r>
              <a:rPr lang="en-IN" dirty="0"/>
              <a:t>Kubernetes vs Docker Swarm</a:t>
            </a:r>
            <a:br>
              <a:rPr lang="en-IN" b="0" dirty="0"/>
            </a:br>
            <a:endParaRPr lang="en-IN" dirty="0"/>
          </a:p>
        </p:txBody>
      </p:sp>
    </p:spTree>
    <p:extLst>
      <p:ext uri="{BB962C8B-B14F-4D97-AF65-F5344CB8AC3E}">
        <p14:creationId xmlns:p14="http://schemas.microsoft.com/office/powerpoint/2010/main" val="7367608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ubernetes Features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1"/>
            <a:ext cx="8839200" cy="25624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What are the features of Kubernetes?</a:t>
            </a:r>
            <a:br>
              <a:rPr lang="en-US" b="0" dirty="0"/>
            </a:br>
            <a:endParaRPr lang="en-IN" dirty="0"/>
          </a:p>
        </p:txBody>
      </p:sp>
    </p:spTree>
    <p:extLst>
      <p:ext uri="{BB962C8B-B14F-4D97-AF65-F5344CB8AC3E}">
        <p14:creationId xmlns:p14="http://schemas.microsoft.com/office/powerpoint/2010/main" val="32193098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D8E84F-A06D-4887-9EE0-335A907B5CDE}"/>
              </a:ext>
            </a:extLst>
          </p:cNvPr>
          <p:cNvSpPr>
            <a:spLocks noGrp="1"/>
          </p:cNvSpPr>
          <p:nvPr>
            <p:ph sz="quarter" idx="12"/>
          </p:nvPr>
        </p:nvSpPr>
        <p:spPr/>
        <p:txBody>
          <a:bodyPr>
            <a:normAutofit fontScale="85000" lnSpcReduction="20000"/>
          </a:bodyPr>
          <a:lstStyle/>
          <a:p>
            <a:r>
              <a:rPr lang="en-US" dirty="0"/>
              <a:t>Automated Scheduling</a:t>
            </a:r>
          </a:p>
          <a:p>
            <a:r>
              <a:rPr lang="en-US" dirty="0"/>
              <a:t>Self-Healing Capabilities</a:t>
            </a:r>
          </a:p>
          <a:p>
            <a:r>
              <a:rPr lang="en-US" dirty="0"/>
              <a:t>Automated rollouts &amp; rollback</a:t>
            </a:r>
          </a:p>
          <a:p>
            <a:r>
              <a:rPr lang="en-US" dirty="0"/>
              <a:t>Horizontal Scaling &amp; Load Balancing</a:t>
            </a:r>
          </a:p>
          <a:p>
            <a:r>
              <a:rPr lang="en-US" dirty="0"/>
              <a:t>Offers environment consistency for development, testing, and production</a:t>
            </a:r>
          </a:p>
          <a:p>
            <a:r>
              <a:rPr lang="en-US" dirty="0"/>
              <a:t>Infrastructure is loosely coupled to each component can act as a separate unit</a:t>
            </a:r>
          </a:p>
          <a:p>
            <a:r>
              <a:rPr lang="en-US" dirty="0"/>
              <a:t>Provides a higher density of resource utilization</a:t>
            </a:r>
          </a:p>
          <a:p>
            <a:r>
              <a:rPr lang="en-US" dirty="0"/>
              <a:t>Offers enterprise-ready features</a:t>
            </a:r>
          </a:p>
          <a:p>
            <a:r>
              <a:rPr lang="en-US" dirty="0"/>
              <a:t>Application-centric management</a:t>
            </a:r>
          </a:p>
          <a:p>
            <a:r>
              <a:rPr lang="en-US" dirty="0"/>
              <a:t>Auto-scalable infrastructure</a:t>
            </a:r>
          </a:p>
          <a:p>
            <a:r>
              <a:rPr lang="en-US" dirty="0"/>
              <a:t>You can create predictable infrastructure</a:t>
            </a:r>
            <a:endParaRPr lang="en-IN" dirty="0"/>
          </a:p>
        </p:txBody>
      </p:sp>
      <p:sp>
        <p:nvSpPr>
          <p:cNvPr id="2" name="Title 1">
            <a:extLst>
              <a:ext uri="{FF2B5EF4-FFF2-40B4-BE49-F238E27FC236}">
                <a16:creationId xmlns:a16="http://schemas.microsoft.com/office/drawing/2014/main" id="{83B6610F-2AD6-4AA3-A889-C534BD12EEDF}"/>
              </a:ext>
            </a:extLst>
          </p:cNvPr>
          <p:cNvSpPr>
            <a:spLocks noGrp="1"/>
          </p:cNvSpPr>
          <p:nvPr>
            <p:ph type="title"/>
          </p:nvPr>
        </p:nvSpPr>
        <p:spPr/>
        <p:txBody>
          <a:bodyPr/>
          <a:lstStyle/>
          <a:p>
            <a:r>
              <a:rPr lang="en-IN" dirty="0"/>
              <a:t>Features of Kubernetes</a:t>
            </a:r>
          </a:p>
        </p:txBody>
      </p:sp>
    </p:spTree>
    <p:extLst>
      <p:ext uri="{BB962C8B-B14F-4D97-AF65-F5344CB8AC3E}">
        <p14:creationId xmlns:p14="http://schemas.microsoft.com/office/powerpoint/2010/main" val="1164358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590859-0B35-4B73-A8F9-B3E18D46BF37}"/>
              </a:ext>
            </a:extLst>
          </p:cNvPr>
          <p:cNvSpPr>
            <a:spLocks noGrp="1"/>
          </p:cNvSpPr>
          <p:nvPr>
            <p:ph sz="quarter" idx="12"/>
          </p:nvPr>
        </p:nvSpPr>
        <p:spPr/>
        <p:txBody>
          <a:bodyPr/>
          <a:lstStyle/>
          <a:p>
            <a:r>
              <a:rPr lang="en-US" dirty="0"/>
              <a:t>Cluster:</a:t>
            </a:r>
          </a:p>
          <a:p>
            <a:r>
              <a:rPr lang="en-US" dirty="0"/>
              <a:t>It is a collection of hosts(servers) that helps you to aggregate their available resources. That includes ram, CPU, ram, disk, and their devices into a usable pool.</a:t>
            </a:r>
          </a:p>
          <a:p>
            <a:r>
              <a:rPr lang="en-US" dirty="0"/>
              <a:t>Master:</a:t>
            </a:r>
          </a:p>
          <a:p>
            <a:r>
              <a:rPr lang="en-US" dirty="0"/>
              <a:t>The master is a collection of components which make up the control panel of Kubernetes. These components are used for all cluster decisions. It includes both scheduling and responding to cluster events.</a:t>
            </a:r>
            <a:endParaRPr lang="en-IN" dirty="0"/>
          </a:p>
        </p:txBody>
      </p:sp>
      <p:sp>
        <p:nvSpPr>
          <p:cNvPr id="3" name="Title 2">
            <a:extLst>
              <a:ext uri="{FF2B5EF4-FFF2-40B4-BE49-F238E27FC236}">
                <a16:creationId xmlns:a16="http://schemas.microsoft.com/office/drawing/2014/main" id="{F8315F7F-AD08-4109-AB2A-6DBBB56052ED}"/>
              </a:ext>
            </a:extLst>
          </p:cNvPr>
          <p:cNvSpPr>
            <a:spLocks noGrp="1"/>
          </p:cNvSpPr>
          <p:nvPr>
            <p:ph type="title"/>
          </p:nvPr>
        </p:nvSpPr>
        <p:spPr/>
        <p:txBody>
          <a:bodyPr/>
          <a:lstStyle/>
          <a:p>
            <a:r>
              <a:rPr lang="en-IN" dirty="0"/>
              <a:t>Kubernetes Basics</a:t>
            </a:r>
          </a:p>
        </p:txBody>
      </p:sp>
    </p:spTree>
    <p:extLst>
      <p:ext uri="{BB962C8B-B14F-4D97-AF65-F5344CB8AC3E}">
        <p14:creationId xmlns:p14="http://schemas.microsoft.com/office/powerpoint/2010/main" val="39210160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590859-0B35-4B73-A8F9-B3E18D46BF37}"/>
              </a:ext>
            </a:extLst>
          </p:cNvPr>
          <p:cNvSpPr>
            <a:spLocks noGrp="1"/>
          </p:cNvSpPr>
          <p:nvPr>
            <p:ph sz="quarter" idx="12"/>
          </p:nvPr>
        </p:nvSpPr>
        <p:spPr/>
        <p:txBody>
          <a:bodyPr/>
          <a:lstStyle/>
          <a:p>
            <a:r>
              <a:rPr lang="en-US" dirty="0"/>
              <a:t>Node:</a:t>
            </a:r>
          </a:p>
          <a:p>
            <a:r>
              <a:rPr lang="en-US" dirty="0"/>
              <a:t>It is a single host which is capable of running on a physical or virtual machine. A node should run both </a:t>
            </a:r>
            <a:r>
              <a:rPr lang="en-US" dirty="0" err="1"/>
              <a:t>kube</a:t>
            </a:r>
            <a:r>
              <a:rPr lang="en-US" dirty="0"/>
              <a:t>-proxy, </a:t>
            </a:r>
            <a:r>
              <a:rPr lang="en-US" dirty="0" err="1"/>
              <a:t>minikube</a:t>
            </a:r>
            <a:r>
              <a:rPr lang="en-US" dirty="0"/>
              <a:t>, and </a:t>
            </a:r>
            <a:r>
              <a:rPr lang="en-US" dirty="0" err="1"/>
              <a:t>kubelet</a:t>
            </a:r>
            <a:r>
              <a:rPr lang="en-US" dirty="0"/>
              <a:t> which are considered as a part of the cluster.</a:t>
            </a:r>
          </a:p>
          <a:p>
            <a:r>
              <a:rPr lang="en-US" dirty="0"/>
              <a:t>Namespace:</a:t>
            </a:r>
          </a:p>
          <a:p>
            <a:r>
              <a:rPr lang="en-US" dirty="0"/>
              <a:t>It is a logical cluster or environment. It is a widely used method which is used for scoping access or dividing a cluster.</a:t>
            </a:r>
            <a:endParaRPr lang="en-IN" dirty="0"/>
          </a:p>
        </p:txBody>
      </p:sp>
      <p:sp>
        <p:nvSpPr>
          <p:cNvPr id="3" name="Title 2">
            <a:extLst>
              <a:ext uri="{FF2B5EF4-FFF2-40B4-BE49-F238E27FC236}">
                <a16:creationId xmlns:a16="http://schemas.microsoft.com/office/drawing/2014/main" id="{F8315F7F-AD08-4109-AB2A-6DBBB56052ED}"/>
              </a:ext>
            </a:extLst>
          </p:cNvPr>
          <p:cNvSpPr>
            <a:spLocks noGrp="1"/>
          </p:cNvSpPr>
          <p:nvPr>
            <p:ph type="title"/>
          </p:nvPr>
        </p:nvSpPr>
        <p:spPr/>
        <p:txBody>
          <a:bodyPr/>
          <a:lstStyle/>
          <a:p>
            <a:r>
              <a:rPr lang="en-IN" dirty="0"/>
              <a:t>Kubernetes Basics</a:t>
            </a:r>
          </a:p>
        </p:txBody>
      </p:sp>
    </p:spTree>
    <p:extLst>
      <p:ext uri="{BB962C8B-B14F-4D97-AF65-F5344CB8AC3E}">
        <p14:creationId xmlns:p14="http://schemas.microsoft.com/office/powerpoint/2010/main" val="17546850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B0317-7306-4AE1-8B34-7C15020DF8A6}"/>
              </a:ext>
            </a:extLst>
          </p:cNvPr>
          <p:cNvSpPr>
            <a:spLocks noGrp="1"/>
          </p:cNvSpPr>
          <p:nvPr>
            <p:ph sz="quarter" idx="12"/>
          </p:nvPr>
        </p:nvSpPr>
        <p:spPr/>
        <p:txBody>
          <a:bodyPr/>
          <a:lstStyle/>
          <a:p>
            <a:r>
              <a:rPr lang="en-US" dirty="0"/>
              <a:t>Kubernetes has a decentralized architecture that does not handle tasks sequentially. </a:t>
            </a:r>
          </a:p>
          <a:p>
            <a:r>
              <a:rPr lang="en-US" dirty="0"/>
              <a:t>It functions based on a declarative model and implements the concept of a ‘desired state.’</a:t>
            </a:r>
            <a:endParaRPr lang="en-IN" dirty="0"/>
          </a:p>
        </p:txBody>
      </p:sp>
      <p:sp>
        <p:nvSpPr>
          <p:cNvPr id="3" name="Title 2">
            <a:extLst>
              <a:ext uri="{FF2B5EF4-FFF2-40B4-BE49-F238E27FC236}">
                <a16:creationId xmlns:a16="http://schemas.microsoft.com/office/drawing/2014/main" id="{3C6F96A4-0574-48C2-B646-D3AFC61086B0}"/>
              </a:ext>
            </a:extLst>
          </p:cNvPr>
          <p:cNvSpPr>
            <a:spLocks noGrp="1"/>
          </p:cNvSpPr>
          <p:nvPr>
            <p:ph type="title"/>
          </p:nvPr>
        </p:nvSpPr>
        <p:spPr/>
        <p:txBody>
          <a:bodyPr/>
          <a:lstStyle/>
          <a:p>
            <a:r>
              <a:rPr lang="en-IN" dirty="0"/>
              <a:t>Kubernetes Architecture and Components</a:t>
            </a:r>
          </a:p>
        </p:txBody>
      </p:sp>
    </p:spTree>
    <p:extLst>
      <p:ext uri="{BB962C8B-B14F-4D97-AF65-F5344CB8AC3E}">
        <p14:creationId xmlns:p14="http://schemas.microsoft.com/office/powerpoint/2010/main" val="27251287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omponents of Kubernetes">
            <a:extLst>
              <a:ext uri="{FF2B5EF4-FFF2-40B4-BE49-F238E27FC236}">
                <a16:creationId xmlns:a16="http://schemas.microsoft.com/office/drawing/2014/main" id="{A26A9EE6-C020-4853-8B9D-54E41D87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2854" y="1447801"/>
            <a:ext cx="9144000" cy="417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825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graphicFrame>
        <p:nvGraphicFramePr>
          <p:cNvPr id="2" name="Table 1">
            <a:extLst>
              <a:ext uri="{FF2B5EF4-FFF2-40B4-BE49-F238E27FC236}">
                <a16:creationId xmlns:a16="http://schemas.microsoft.com/office/drawing/2014/main" id="{2F55CC0D-C0E4-4AC2-B4E4-AC864EB14B02}"/>
              </a:ext>
            </a:extLst>
          </p:cNvPr>
          <p:cNvGraphicFramePr>
            <a:graphicFrameLocks noGrp="1"/>
          </p:cNvGraphicFramePr>
          <p:nvPr/>
        </p:nvGraphicFramePr>
        <p:xfrm>
          <a:off x="1985034" y="1381125"/>
          <a:ext cx="8454366" cy="4911786"/>
        </p:xfrm>
        <a:graphic>
          <a:graphicData uri="http://schemas.openxmlformats.org/drawingml/2006/table">
            <a:tbl>
              <a:tblPr/>
              <a:tblGrid>
                <a:gridCol w="2663166">
                  <a:extLst>
                    <a:ext uri="{9D8B030D-6E8A-4147-A177-3AD203B41FA5}">
                      <a16:colId xmlns:a16="http://schemas.microsoft.com/office/drawing/2014/main" val="845011140"/>
                    </a:ext>
                  </a:extLst>
                </a:gridCol>
                <a:gridCol w="5791200">
                  <a:extLst>
                    <a:ext uri="{9D8B030D-6E8A-4147-A177-3AD203B41FA5}">
                      <a16:colId xmlns:a16="http://schemas.microsoft.com/office/drawing/2014/main" val="1123068133"/>
                    </a:ext>
                  </a:extLst>
                </a:gridCol>
              </a:tblGrid>
              <a:tr h="199931">
                <a:tc>
                  <a:txBody>
                    <a:bodyPr/>
                    <a:lstStyle/>
                    <a:p>
                      <a:r>
                        <a:rPr lang="en-IN" sz="1600">
                          <a:effectLst/>
                        </a:rPr>
                        <a:t>Component</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r>
                        <a:rPr lang="en-IN" sz="1600">
                          <a:effectLst/>
                        </a:rPr>
                        <a:t>Description</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78777564"/>
                  </a:ext>
                </a:extLst>
              </a:tr>
              <a:tr h="1764605">
                <a:tc>
                  <a:txBody>
                    <a:bodyPr/>
                    <a:lstStyle/>
                    <a:p>
                      <a:r>
                        <a:rPr lang="en-IN" sz="1600" b="1">
                          <a:effectLst/>
                        </a:rPr>
                        <a:t>Virtual Machine Management Service (VMM Service)</a:t>
                      </a:r>
                      <a:endParaRPr lang="en-IN" sz="1600">
                        <a:effectLst/>
                      </a:endParaRPr>
                    </a:p>
                  </a:txBody>
                  <a:tcPr marL="21732" marR="21732" marT="21732" marB="2173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sz="1600">
                          <a:effectLst/>
                        </a:rPr>
                        <a:t>Manages the state of virtual machines running in the child partitions (active, offline, stopped etc) and controls the tasks that can be performed on a virtual machine based on current state (such as taking snapshots). Also manages the addition and removal of devices. When a virtual machine is started, the VMM Service is also responsible for creating a corresponding </a:t>
                      </a:r>
                      <a:r>
                        <a:rPr lang="en-US" sz="1600" i="1">
                          <a:effectLst/>
                        </a:rPr>
                        <a:t>Virtual Machine Worker Process</a:t>
                      </a:r>
                      <a:r>
                        <a:rPr lang="en-US" sz="1600">
                          <a:effectLst/>
                        </a:rPr>
                        <a:t>.</a:t>
                      </a:r>
                    </a:p>
                  </a:txBody>
                  <a:tcPr marL="21732" marR="21732" marT="21732" marB="2173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18203267"/>
                  </a:ext>
                </a:extLst>
              </a:tr>
              <a:tr h="2859877">
                <a:tc>
                  <a:txBody>
                    <a:bodyPr/>
                    <a:lstStyle/>
                    <a:p>
                      <a:r>
                        <a:rPr lang="en-IN" sz="1600" b="1" dirty="0">
                          <a:effectLst/>
                        </a:rPr>
                        <a:t>Virtual Machine Worker Process</a:t>
                      </a:r>
                      <a:endParaRPr lang="en-IN" sz="1600" dirty="0">
                        <a:effectLst/>
                      </a:endParaRPr>
                    </a:p>
                  </a:txBody>
                  <a:tcPr marL="21732" marR="21732" marT="21732" marB="2173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tc>
                  <a:txBody>
                    <a:bodyPr/>
                    <a:lstStyle/>
                    <a:p>
                      <a:r>
                        <a:rPr lang="en-US" sz="1600" dirty="0">
                          <a:effectLst/>
                        </a:rPr>
                        <a:t>Virtual Machine Worker Processes are started by the VMM Service when virtual machines are started. A Virtual Machine Worker Process (named vmwp.exe) is created for each Hyper-V virtual machine and is responsible for much of the management level interaction between the parent partition Windows Server 2008 system and the virtual machines in the child partitions. The duties of the Virtual Machine Worker Process include creating, configuring, running, pausing, resuming, saving, restoring and snapshotting the associated virtual machine. It also handles IRQs, memory and I/O port mapping through a </a:t>
                      </a:r>
                      <a:r>
                        <a:rPr lang="en-US" sz="1600" i="1" dirty="0">
                          <a:effectLst/>
                        </a:rPr>
                        <a:t>Virtual Motherboard</a:t>
                      </a:r>
                      <a:r>
                        <a:rPr lang="en-US" sz="1600" dirty="0">
                          <a:effectLst/>
                        </a:rPr>
                        <a:t> (VMB).</a:t>
                      </a:r>
                    </a:p>
                  </a:txBody>
                  <a:tcPr marL="21732" marR="21732" marT="21732" marB="2173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extLst>
                  <a:ext uri="{0D108BD9-81ED-4DB2-BD59-A6C34878D82A}">
                    <a16:rowId xmlns:a16="http://schemas.microsoft.com/office/drawing/2014/main" val="736631888"/>
                  </a:ext>
                </a:extLst>
              </a:tr>
            </a:tbl>
          </a:graphicData>
        </a:graphic>
      </p:graphicFrame>
    </p:spTree>
    <p:extLst>
      <p:ext uri="{BB962C8B-B14F-4D97-AF65-F5344CB8AC3E}">
        <p14:creationId xmlns:p14="http://schemas.microsoft.com/office/powerpoint/2010/main" val="18176679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 Kubernetes architecture</a:t>
            </a:r>
          </a:p>
        </p:txBody>
      </p:sp>
      <p:pic>
        <p:nvPicPr>
          <p:cNvPr id="9218" name="Picture 2" descr="kubernet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209800"/>
            <a:ext cx="6991478"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44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B0317-7306-4AE1-8B34-7C15020DF8A6}"/>
              </a:ext>
            </a:extLst>
          </p:cNvPr>
          <p:cNvSpPr>
            <a:spLocks noGrp="1"/>
          </p:cNvSpPr>
          <p:nvPr>
            <p:ph sz="quarter" idx="12"/>
          </p:nvPr>
        </p:nvSpPr>
        <p:spPr/>
        <p:txBody>
          <a:bodyPr>
            <a:normAutofit fontScale="92500" lnSpcReduction="10000"/>
          </a:bodyPr>
          <a:lstStyle/>
          <a:p>
            <a:r>
              <a:rPr lang="en-US" dirty="0"/>
              <a:t>These steps illustrate the basic Kubernetes process:</a:t>
            </a:r>
          </a:p>
          <a:p>
            <a:r>
              <a:rPr lang="en-US" dirty="0"/>
              <a:t>An administrator creates and places the desired state of an application into a manifest file.</a:t>
            </a:r>
          </a:p>
          <a:p>
            <a:r>
              <a:rPr lang="en-US" dirty="0"/>
              <a:t>The file is provided to the Kubernetes API Server using a CLI or UI. </a:t>
            </a:r>
          </a:p>
          <a:p>
            <a:r>
              <a:rPr lang="en-US" dirty="0"/>
              <a:t>Kubernetes’ default command-line tool is called kubectl.</a:t>
            </a:r>
          </a:p>
          <a:p>
            <a:r>
              <a:rPr lang="en-US" dirty="0"/>
              <a:t>Kubernetes stores the file (an application’s desired state) in a database called the Key-Value Store (</a:t>
            </a:r>
            <a:r>
              <a:rPr lang="en-US" dirty="0" err="1"/>
              <a:t>etcd</a:t>
            </a:r>
            <a:r>
              <a:rPr lang="en-US" dirty="0"/>
              <a:t>).</a:t>
            </a:r>
          </a:p>
          <a:p>
            <a:r>
              <a:rPr lang="en-US" dirty="0"/>
              <a:t>Kubernetes then implements the desired state on all the relevant applications within the cluster.</a:t>
            </a:r>
          </a:p>
          <a:p>
            <a:r>
              <a:rPr lang="en-US" dirty="0"/>
              <a:t>Kubernetes continuously monitors the elements of the cluster to make sure the current state of the application does not vary from the desired state.</a:t>
            </a:r>
            <a:endParaRPr lang="en-IN" dirty="0"/>
          </a:p>
        </p:txBody>
      </p:sp>
      <p:sp>
        <p:nvSpPr>
          <p:cNvPr id="3" name="Title 2">
            <a:extLst>
              <a:ext uri="{FF2B5EF4-FFF2-40B4-BE49-F238E27FC236}">
                <a16:creationId xmlns:a16="http://schemas.microsoft.com/office/drawing/2014/main" id="{3C6F96A4-0574-48C2-B646-D3AFC61086B0}"/>
              </a:ext>
            </a:extLst>
          </p:cNvPr>
          <p:cNvSpPr>
            <a:spLocks noGrp="1"/>
          </p:cNvSpPr>
          <p:nvPr>
            <p:ph type="title"/>
          </p:nvPr>
        </p:nvSpPr>
        <p:spPr/>
        <p:txBody>
          <a:bodyPr/>
          <a:lstStyle/>
          <a:p>
            <a:r>
              <a:rPr lang="en-IN" dirty="0"/>
              <a:t>Kubernetes Architecture and Components</a:t>
            </a:r>
          </a:p>
        </p:txBody>
      </p:sp>
    </p:spTree>
    <p:extLst>
      <p:ext uri="{BB962C8B-B14F-4D97-AF65-F5344CB8AC3E}">
        <p14:creationId xmlns:p14="http://schemas.microsoft.com/office/powerpoint/2010/main" val="7050387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6F96A4-0574-48C2-B646-D3AFC61086B0}"/>
              </a:ext>
            </a:extLst>
          </p:cNvPr>
          <p:cNvSpPr>
            <a:spLocks noGrp="1"/>
          </p:cNvSpPr>
          <p:nvPr>
            <p:ph type="title"/>
          </p:nvPr>
        </p:nvSpPr>
        <p:spPr/>
        <p:txBody>
          <a:bodyPr/>
          <a:lstStyle/>
          <a:p>
            <a:r>
              <a:rPr lang="en-IN" dirty="0"/>
              <a:t>Kubernetes Architecture and Components</a:t>
            </a:r>
          </a:p>
        </p:txBody>
      </p:sp>
      <p:pic>
        <p:nvPicPr>
          <p:cNvPr id="4098" name="Picture 2" descr="Complete diagram of Kubernetes Architecture and Kubernetes Process.">
            <a:extLst>
              <a:ext uri="{FF2B5EF4-FFF2-40B4-BE49-F238E27FC236}">
                <a16:creationId xmlns:a16="http://schemas.microsoft.com/office/drawing/2014/main" id="{57E29843-7FC0-448F-BC9B-C82A02D32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652" y="1524000"/>
            <a:ext cx="803447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8247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6F96A4-0574-48C2-B646-D3AFC61086B0}"/>
              </a:ext>
            </a:extLst>
          </p:cNvPr>
          <p:cNvSpPr>
            <a:spLocks noGrp="1"/>
          </p:cNvSpPr>
          <p:nvPr>
            <p:ph type="title"/>
          </p:nvPr>
        </p:nvSpPr>
        <p:spPr/>
        <p:txBody>
          <a:bodyPr/>
          <a:lstStyle/>
          <a:p>
            <a:r>
              <a:rPr lang="en-IN" dirty="0"/>
              <a:t>Kubernetes Architecture and Components</a:t>
            </a:r>
          </a:p>
        </p:txBody>
      </p:sp>
      <p:pic>
        <p:nvPicPr>
          <p:cNvPr id="15362" name="Picture 2" descr="Kubernetes-architecture-resized">
            <a:extLst>
              <a:ext uri="{FF2B5EF4-FFF2-40B4-BE49-F238E27FC236}">
                <a16:creationId xmlns:a16="http://schemas.microsoft.com/office/drawing/2014/main" id="{F2E9F4E6-33C5-44E2-9400-BAE843536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673" y="1355077"/>
            <a:ext cx="7818841" cy="532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981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2BB25-5AE2-4644-ADB2-F28702EFFE55}"/>
              </a:ext>
            </a:extLst>
          </p:cNvPr>
          <p:cNvSpPr>
            <a:spLocks noGrp="1"/>
          </p:cNvSpPr>
          <p:nvPr>
            <p:ph type="title"/>
          </p:nvPr>
        </p:nvSpPr>
        <p:spPr/>
        <p:txBody>
          <a:bodyPr/>
          <a:lstStyle/>
          <a:p>
            <a:r>
              <a:rPr lang="en-US" dirty="0"/>
              <a:t>What is Master Node in Kubernetes Architecture?</a:t>
            </a:r>
            <a:endParaRPr lang="en-IN" dirty="0"/>
          </a:p>
        </p:txBody>
      </p:sp>
      <p:pic>
        <p:nvPicPr>
          <p:cNvPr id="6146" name="Picture 2" descr="Diagram of Master node elements in Kubernetes architecture.">
            <a:extLst>
              <a:ext uri="{FF2B5EF4-FFF2-40B4-BE49-F238E27FC236}">
                <a16:creationId xmlns:a16="http://schemas.microsoft.com/office/drawing/2014/main" id="{4B219E21-6533-470D-9BE2-D6BDEAEC0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1576647"/>
            <a:ext cx="7362825" cy="4976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781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DCF504-DD3B-4D16-9AA4-D899A356111E}"/>
              </a:ext>
            </a:extLst>
          </p:cNvPr>
          <p:cNvSpPr>
            <a:spLocks noGrp="1"/>
          </p:cNvSpPr>
          <p:nvPr>
            <p:ph sz="quarter" idx="12"/>
          </p:nvPr>
        </p:nvSpPr>
        <p:spPr/>
        <p:txBody>
          <a:bodyPr/>
          <a:lstStyle/>
          <a:p>
            <a:r>
              <a:rPr lang="en-US" dirty="0"/>
              <a:t>The API Server is the front-end of the control plane and the only component in the control plane that we interact with directly. </a:t>
            </a:r>
          </a:p>
          <a:p>
            <a:r>
              <a:rPr lang="en-US" dirty="0"/>
              <a:t>Internal system components, as well as external user components, all communicate via the same API.</a:t>
            </a:r>
            <a:endParaRPr lang="en-IN" dirty="0"/>
          </a:p>
        </p:txBody>
      </p:sp>
      <p:sp>
        <p:nvSpPr>
          <p:cNvPr id="3" name="Title 2">
            <a:extLst>
              <a:ext uri="{FF2B5EF4-FFF2-40B4-BE49-F238E27FC236}">
                <a16:creationId xmlns:a16="http://schemas.microsoft.com/office/drawing/2014/main" id="{4042865D-4972-48D5-BA60-4C4F92F50642}"/>
              </a:ext>
            </a:extLst>
          </p:cNvPr>
          <p:cNvSpPr>
            <a:spLocks noGrp="1"/>
          </p:cNvSpPr>
          <p:nvPr>
            <p:ph type="title"/>
          </p:nvPr>
        </p:nvSpPr>
        <p:spPr/>
        <p:txBody>
          <a:bodyPr/>
          <a:lstStyle/>
          <a:p>
            <a:r>
              <a:rPr lang="en-IN" dirty="0"/>
              <a:t>API Server</a:t>
            </a:r>
          </a:p>
        </p:txBody>
      </p:sp>
    </p:spTree>
    <p:extLst>
      <p:ext uri="{BB962C8B-B14F-4D97-AF65-F5344CB8AC3E}">
        <p14:creationId xmlns:p14="http://schemas.microsoft.com/office/powerpoint/2010/main" val="479183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152DAC-EB48-4ACF-9AA0-E1BC78F8B9DE}"/>
              </a:ext>
            </a:extLst>
          </p:cNvPr>
          <p:cNvSpPr>
            <a:spLocks noGrp="1"/>
          </p:cNvSpPr>
          <p:nvPr>
            <p:ph sz="quarter" idx="12"/>
          </p:nvPr>
        </p:nvSpPr>
        <p:spPr/>
        <p:txBody>
          <a:bodyPr/>
          <a:lstStyle/>
          <a:p>
            <a:r>
              <a:rPr lang="en-US" dirty="0"/>
              <a:t>The Key-Value Store, also called </a:t>
            </a:r>
            <a:r>
              <a:rPr lang="en-US" dirty="0" err="1"/>
              <a:t>etcd</a:t>
            </a:r>
            <a:r>
              <a:rPr lang="en-US" dirty="0"/>
              <a:t>, is a database Kubernetes uses to back-up all cluster data. </a:t>
            </a:r>
          </a:p>
          <a:p>
            <a:r>
              <a:rPr lang="en-US" dirty="0"/>
              <a:t>It stores the entire configuration and state of the cluster. </a:t>
            </a:r>
          </a:p>
          <a:p>
            <a:r>
              <a:rPr lang="en-US" dirty="0"/>
              <a:t>The Master node queries </a:t>
            </a:r>
            <a:r>
              <a:rPr lang="en-US" dirty="0" err="1"/>
              <a:t>etcd</a:t>
            </a:r>
            <a:r>
              <a:rPr lang="en-US" dirty="0"/>
              <a:t> to retrieve parameters for the state of the nodes, pods, and containers.</a:t>
            </a:r>
            <a:endParaRPr lang="en-IN" dirty="0"/>
          </a:p>
        </p:txBody>
      </p:sp>
      <p:sp>
        <p:nvSpPr>
          <p:cNvPr id="3" name="Title 2">
            <a:extLst>
              <a:ext uri="{FF2B5EF4-FFF2-40B4-BE49-F238E27FC236}">
                <a16:creationId xmlns:a16="http://schemas.microsoft.com/office/drawing/2014/main" id="{51D1E624-88FF-4B3B-A26D-71C0FC99562D}"/>
              </a:ext>
            </a:extLst>
          </p:cNvPr>
          <p:cNvSpPr>
            <a:spLocks noGrp="1"/>
          </p:cNvSpPr>
          <p:nvPr>
            <p:ph type="title"/>
          </p:nvPr>
        </p:nvSpPr>
        <p:spPr/>
        <p:txBody>
          <a:bodyPr/>
          <a:lstStyle/>
          <a:p>
            <a:r>
              <a:rPr lang="en-IN" dirty="0"/>
              <a:t>Key-Value Store (</a:t>
            </a:r>
            <a:r>
              <a:rPr lang="en-IN" dirty="0" err="1"/>
              <a:t>etcd</a:t>
            </a:r>
            <a:r>
              <a:rPr lang="en-IN" dirty="0"/>
              <a:t>)</a:t>
            </a:r>
          </a:p>
        </p:txBody>
      </p:sp>
    </p:spTree>
    <p:extLst>
      <p:ext uri="{BB962C8B-B14F-4D97-AF65-F5344CB8AC3E}">
        <p14:creationId xmlns:p14="http://schemas.microsoft.com/office/powerpoint/2010/main" val="20212653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30ED2-B299-4D18-AB7B-16C9878EB925}"/>
              </a:ext>
            </a:extLst>
          </p:cNvPr>
          <p:cNvSpPr>
            <a:spLocks noGrp="1"/>
          </p:cNvSpPr>
          <p:nvPr>
            <p:ph sz="quarter" idx="12"/>
          </p:nvPr>
        </p:nvSpPr>
        <p:spPr/>
        <p:txBody>
          <a:bodyPr/>
          <a:lstStyle/>
          <a:p>
            <a:r>
              <a:rPr lang="en-US" dirty="0"/>
              <a:t>The role of the Controller is to obtain the desired state from the API Server. </a:t>
            </a:r>
          </a:p>
          <a:p>
            <a:r>
              <a:rPr lang="en-US" dirty="0"/>
              <a:t>It checks the current state of the nodes it is tasked to control, and determines if there are any differences, and resolves them, if any.</a:t>
            </a:r>
            <a:endParaRPr lang="en-IN" dirty="0"/>
          </a:p>
        </p:txBody>
      </p:sp>
      <p:sp>
        <p:nvSpPr>
          <p:cNvPr id="3" name="Title 2">
            <a:extLst>
              <a:ext uri="{FF2B5EF4-FFF2-40B4-BE49-F238E27FC236}">
                <a16:creationId xmlns:a16="http://schemas.microsoft.com/office/drawing/2014/main" id="{A5171345-B4E6-4155-B7AD-47BA984ABBDD}"/>
              </a:ext>
            </a:extLst>
          </p:cNvPr>
          <p:cNvSpPr>
            <a:spLocks noGrp="1"/>
          </p:cNvSpPr>
          <p:nvPr>
            <p:ph type="title"/>
          </p:nvPr>
        </p:nvSpPr>
        <p:spPr/>
        <p:txBody>
          <a:bodyPr/>
          <a:lstStyle/>
          <a:p>
            <a:r>
              <a:rPr lang="en-IN" dirty="0"/>
              <a:t>Controller</a:t>
            </a:r>
          </a:p>
        </p:txBody>
      </p:sp>
    </p:spTree>
    <p:extLst>
      <p:ext uri="{BB962C8B-B14F-4D97-AF65-F5344CB8AC3E}">
        <p14:creationId xmlns:p14="http://schemas.microsoft.com/office/powerpoint/2010/main" val="358734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FAC9B-9356-4E53-BDE0-08833750C1FF}"/>
              </a:ext>
            </a:extLst>
          </p:cNvPr>
          <p:cNvSpPr>
            <a:spLocks noGrp="1"/>
          </p:cNvSpPr>
          <p:nvPr>
            <p:ph sz="quarter" idx="12"/>
          </p:nvPr>
        </p:nvSpPr>
        <p:spPr/>
        <p:txBody>
          <a:bodyPr/>
          <a:lstStyle/>
          <a:p>
            <a:pPr algn="l"/>
            <a:r>
              <a:rPr lang="en-US" b="0" i="0" dirty="0">
                <a:solidFill>
                  <a:srgbClr val="000000"/>
                </a:solidFill>
                <a:effectLst/>
                <a:latin typeface="SF-Pro-Display"/>
              </a:rPr>
              <a:t>A </a:t>
            </a:r>
            <a:r>
              <a:rPr lang="en-US" b="1" i="0" dirty="0">
                <a:solidFill>
                  <a:srgbClr val="000000"/>
                </a:solidFill>
                <a:effectLst/>
                <a:latin typeface="SF-Pro-Display"/>
              </a:rPr>
              <a:t>Scheduler</a:t>
            </a:r>
            <a:r>
              <a:rPr lang="en-US" b="0" i="0" dirty="0">
                <a:solidFill>
                  <a:srgbClr val="000000"/>
                </a:solidFill>
                <a:effectLst/>
                <a:latin typeface="SF-Pro-Display"/>
              </a:rPr>
              <a:t> watches for new requests coming from the API Server and assigns them to healthy nodes. </a:t>
            </a:r>
          </a:p>
          <a:p>
            <a:pPr algn="l"/>
            <a:r>
              <a:rPr lang="en-US" b="0" i="0" dirty="0">
                <a:solidFill>
                  <a:srgbClr val="000000"/>
                </a:solidFill>
                <a:effectLst/>
                <a:latin typeface="SF-Pro-Display"/>
              </a:rPr>
              <a:t>It ranks the quality of the nodes and deploys pods to the best-suited node. </a:t>
            </a:r>
          </a:p>
          <a:p>
            <a:pPr algn="l"/>
            <a:r>
              <a:rPr lang="en-US" b="0" i="0" dirty="0">
                <a:solidFill>
                  <a:srgbClr val="000000"/>
                </a:solidFill>
                <a:effectLst/>
                <a:latin typeface="SF-Pro-Display"/>
              </a:rPr>
              <a:t>If there are no suitable nodes, the pods are put in a pending state until such a node appears.</a:t>
            </a:r>
          </a:p>
          <a:p>
            <a:endParaRPr lang="en-IN" dirty="0"/>
          </a:p>
        </p:txBody>
      </p:sp>
      <p:sp>
        <p:nvSpPr>
          <p:cNvPr id="3" name="Title 2">
            <a:extLst>
              <a:ext uri="{FF2B5EF4-FFF2-40B4-BE49-F238E27FC236}">
                <a16:creationId xmlns:a16="http://schemas.microsoft.com/office/drawing/2014/main" id="{84CB1948-2DBF-467F-A482-E2EE13409D7D}"/>
              </a:ext>
            </a:extLst>
          </p:cNvPr>
          <p:cNvSpPr>
            <a:spLocks noGrp="1"/>
          </p:cNvSpPr>
          <p:nvPr>
            <p:ph type="title"/>
          </p:nvPr>
        </p:nvSpPr>
        <p:spPr/>
        <p:txBody>
          <a:bodyPr/>
          <a:lstStyle/>
          <a:p>
            <a:r>
              <a:rPr lang="en-IN" dirty="0"/>
              <a:t>Scheduler</a:t>
            </a:r>
            <a:br>
              <a:rPr lang="en-IN" dirty="0"/>
            </a:br>
            <a:endParaRPr lang="en-IN" dirty="0"/>
          </a:p>
        </p:txBody>
      </p:sp>
    </p:spTree>
    <p:extLst>
      <p:ext uri="{BB962C8B-B14F-4D97-AF65-F5344CB8AC3E}">
        <p14:creationId xmlns:p14="http://schemas.microsoft.com/office/powerpoint/2010/main" val="40238394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E27CF8-DC03-421B-9144-18FD212DE45B}"/>
              </a:ext>
            </a:extLst>
          </p:cNvPr>
          <p:cNvSpPr>
            <a:spLocks noGrp="1"/>
          </p:cNvSpPr>
          <p:nvPr>
            <p:ph type="title"/>
          </p:nvPr>
        </p:nvSpPr>
        <p:spPr/>
        <p:txBody>
          <a:bodyPr/>
          <a:lstStyle/>
          <a:p>
            <a:r>
              <a:rPr lang="en-US" dirty="0"/>
              <a:t>What is Worker Node in Kubernetes Architecture</a:t>
            </a:r>
            <a:endParaRPr lang="en-IN" dirty="0"/>
          </a:p>
        </p:txBody>
      </p:sp>
      <p:pic>
        <p:nvPicPr>
          <p:cNvPr id="7170" name="Picture 2" descr="Diagram of Kubernetes Worker Node and its elements in Kubernetes Architecture.">
            <a:extLst>
              <a:ext uri="{FF2B5EF4-FFF2-40B4-BE49-F238E27FC236}">
                <a16:creationId xmlns:a16="http://schemas.microsoft.com/office/drawing/2014/main" id="{A9481A8A-FD37-4D78-96B2-0EF5A4699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447800"/>
            <a:ext cx="76581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38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graphicFrame>
        <p:nvGraphicFramePr>
          <p:cNvPr id="2" name="Table 1">
            <a:extLst>
              <a:ext uri="{FF2B5EF4-FFF2-40B4-BE49-F238E27FC236}">
                <a16:creationId xmlns:a16="http://schemas.microsoft.com/office/drawing/2014/main" id="{2F55CC0D-C0E4-4AC2-B4E4-AC864EB14B02}"/>
              </a:ext>
            </a:extLst>
          </p:cNvPr>
          <p:cNvGraphicFramePr>
            <a:graphicFrameLocks noGrp="1"/>
          </p:cNvGraphicFramePr>
          <p:nvPr/>
        </p:nvGraphicFramePr>
        <p:xfrm>
          <a:off x="1985034" y="1381126"/>
          <a:ext cx="8454366" cy="4911786"/>
        </p:xfrm>
        <a:graphic>
          <a:graphicData uri="http://schemas.openxmlformats.org/drawingml/2006/table">
            <a:tbl>
              <a:tblPr/>
              <a:tblGrid>
                <a:gridCol w="2663166">
                  <a:extLst>
                    <a:ext uri="{9D8B030D-6E8A-4147-A177-3AD203B41FA5}">
                      <a16:colId xmlns:a16="http://schemas.microsoft.com/office/drawing/2014/main" val="845011140"/>
                    </a:ext>
                  </a:extLst>
                </a:gridCol>
                <a:gridCol w="5791200">
                  <a:extLst>
                    <a:ext uri="{9D8B030D-6E8A-4147-A177-3AD203B41FA5}">
                      <a16:colId xmlns:a16="http://schemas.microsoft.com/office/drawing/2014/main" val="1123068133"/>
                    </a:ext>
                  </a:extLst>
                </a:gridCol>
              </a:tblGrid>
              <a:tr h="199931">
                <a:tc>
                  <a:txBody>
                    <a:bodyPr/>
                    <a:lstStyle/>
                    <a:p>
                      <a:r>
                        <a:rPr lang="en-IN" sz="1600">
                          <a:effectLst/>
                        </a:rPr>
                        <a:t>Component</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r>
                        <a:rPr lang="en-IN" sz="1600">
                          <a:effectLst/>
                        </a:rPr>
                        <a:t>Description</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78777564"/>
                  </a:ext>
                </a:extLst>
              </a:tr>
              <a:tr h="1764605">
                <a:tc>
                  <a:txBody>
                    <a:bodyPr/>
                    <a:lstStyle/>
                    <a:p>
                      <a:r>
                        <a:rPr lang="en-IN" b="1">
                          <a:effectLst/>
                        </a:rPr>
                        <a:t>Virtual Devices</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a:effectLst/>
                        </a:rPr>
                        <a:t>Virtual Devices are managed by the Virtual Motherboard (VMB). Virtual Motherboards are contained within the Virtual Machine Worker Processes, of which there is one for each virtual machine. Virtual Devices fall into two categories, </a:t>
                      </a:r>
                      <a:r>
                        <a:rPr lang="en-US" i="1">
                          <a:effectLst/>
                        </a:rPr>
                        <a:t>Core VDevs</a:t>
                      </a:r>
                      <a:r>
                        <a:rPr lang="en-US">
                          <a:effectLst/>
                        </a:rPr>
                        <a:t> and </a:t>
                      </a:r>
                      <a:r>
                        <a:rPr lang="en-US" i="1">
                          <a:effectLst/>
                        </a:rPr>
                        <a:t>Plug-in VDevs</a:t>
                      </a:r>
                      <a:r>
                        <a:rPr lang="en-US">
                          <a:effectLst/>
                        </a:rPr>
                        <a:t>. Core VDevs can either be </a:t>
                      </a:r>
                      <a:r>
                        <a:rPr lang="en-US" i="1">
                          <a:effectLst/>
                        </a:rPr>
                        <a:t>Emulated Devices</a:t>
                      </a:r>
                      <a:r>
                        <a:rPr lang="en-US">
                          <a:effectLst/>
                        </a:rPr>
                        <a:t> or </a:t>
                      </a:r>
                      <a:r>
                        <a:rPr lang="en-US" i="1">
                          <a:effectLst/>
                        </a:rPr>
                        <a:t>Synthetic Devices</a:t>
                      </a:r>
                      <a:r>
                        <a:rPr lang="en-US">
                          <a:effectLst/>
                        </a:rPr>
                        <a:t>.</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18203267"/>
                  </a:ext>
                </a:extLst>
              </a:tr>
              <a:tr h="2859877">
                <a:tc>
                  <a:txBody>
                    <a:bodyPr/>
                    <a:lstStyle/>
                    <a:p>
                      <a:r>
                        <a:rPr lang="en-IN" b="1">
                          <a:effectLst/>
                        </a:rPr>
                        <a:t>Virtual Infrastructure Driver</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tc>
                  <a:txBody>
                    <a:bodyPr/>
                    <a:lstStyle/>
                    <a:p>
                      <a:r>
                        <a:rPr lang="en-US" dirty="0">
                          <a:effectLst/>
                        </a:rPr>
                        <a:t>Operates in kernel mode (i.e. in the privileged CPU ring) and provides partition, memory and processor management for the virtual machines running in the child partitions. The Virtual Infrastructure Driver (Vid.sys) also provides the conduit for the components higher up the Virtualization Stack to communicate with the hypervisor.</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extLst>
                  <a:ext uri="{0D108BD9-81ED-4DB2-BD59-A6C34878D82A}">
                    <a16:rowId xmlns:a16="http://schemas.microsoft.com/office/drawing/2014/main" val="736631888"/>
                  </a:ext>
                </a:extLst>
              </a:tr>
            </a:tbl>
          </a:graphicData>
        </a:graphic>
      </p:graphicFrame>
    </p:spTree>
    <p:extLst>
      <p:ext uri="{BB962C8B-B14F-4D97-AF65-F5344CB8AC3E}">
        <p14:creationId xmlns:p14="http://schemas.microsoft.com/office/powerpoint/2010/main" val="6303356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DF13C2-7432-4E10-BF04-0F2B0181C16A}"/>
              </a:ext>
            </a:extLst>
          </p:cNvPr>
          <p:cNvSpPr>
            <a:spLocks noGrp="1"/>
          </p:cNvSpPr>
          <p:nvPr>
            <p:ph sz="quarter" idx="12"/>
          </p:nvPr>
        </p:nvSpPr>
        <p:spPr/>
        <p:txBody>
          <a:bodyPr>
            <a:normAutofit lnSpcReduction="10000"/>
          </a:bodyPr>
          <a:lstStyle/>
          <a:p>
            <a:r>
              <a:rPr lang="en-US" dirty="0"/>
              <a:t>The </a:t>
            </a:r>
            <a:r>
              <a:rPr lang="en-US" dirty="0" err="1"/>
              <a:t>kubelet</a:t>
            </a:r>
            <a:r>
              <a:rPr lang="en-US" dirty="0"/>
              <a:t> runs on every node in the cluster. </a:t>
            </a:r>
          </a:p>
          <a:p>
            <a:r>
              <a:rPr lang="en-US" dirty="0"/>
              <a:t>It is the principal Kubernetes agent. </a:t>
            </a:r>
          </a:p>
          <a:p>
            <a:r>
              <a:rPr lang="en-US" dirty="0"/>
              <a:t>By installing </a:t>
            </a:r>
            <a:r>
              <a:rPr lang="en-US" dirty="0" err="1"/>
              <a:t>kubelet</a:t>
            </a:r>
            <a:r>
              <a:rPr lang="en-US" dirty="0"/>
              <a:t>, the node’s CPU, RAM, and storage become part of the broader cluster. </a:t>
            </a:r>
          </a:p>
          <a:p>
            <a:r>
              <a:rPr lang="en-US" dirty="0"/>
              <a:t>It watches for tasks sent from the API Server, executes the task, and reports back to the Master. </a:t>
            </a:r>
          </a:p>
          <a:p>
            <a:r>
              <a:rPr lang="en-US" dirty="0"/>
              <a:t>It also monitors pods and reports back to the control panel if a pod is not fully functional. </a:t>
            </a:r>
          </a:p>
          <a:p>
            <a:r>
              <a:rPr lang="en-US" dirty="0"/>
              <a:t>Based on that information, the Master can then decide how to allocate tasks and resources to reach the desired state.</a:t>
            </a:r>
            <a:endParaRPr lang="en-IN" dirty="0"/>
          </a:p>
        </p:txBody>
      </p:sp>
      <p:sp>
        <p:nvSpPr>
          <p:cNvPr id="3" name="Title 2">
            <a:extLst>
              <a:ext uri="{FF2B5EF4-FFF2-40B4-BE49-F238E27FC236}">
                <a16:creationId xmlns:a16="http://schemas.microsoft.com/office/drawing/2014/main" id="{A37A4512-E374-4E5B-9D7C-1D9DB553ACF8}"/>
              </a:ext>
            </a:extLst>
          </p:cNvPr>
          <p:cNvSpPr>
            <a:spLocks noGrp="1"/>
          </p:cNvSpPr>
          <p:nvPr>
            <p:ph type="title"/>
          </p:nvPr>
        </p:nvSpPr>
        <p:spPr/>
        <p:txBody>
          <a:bodyPr/>
          <a:lstStyle/>
          <a:p>
            <a:r>
              <a:rPr lang="en-IN" dirty="0" err="1"/>
              <a:t>Kubelet</a:t>
            </a:r>
            <a:endParaRPr lang="en-IN" dirty="0"/>
          </a:p>
        </p:txBody>
      </p:sp>
    </p:spTree>
    <p:extLst>
      <p:ext uri="{BB962C8B-B14F-4D97-AF65-F5344CB8AC3E}">
        <p14:creationId xmlns:p14="http://schemas.microsoft.com/office/powerpoint/2010/main" val="39589987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D3C192-4757-41B0-AF6A-6096D01442B7}"/>
              </a:ext>
            </a:extLst>
          </p:cNvPr>
          <p:cNvSpPr>
            <a:spLocks noGrp="1"/>
          </p:cNvSpPr>
          <p:nvPr>
            <p:ph sz="quarter" idx="12"/>
          </p:nvPr>
        </p:nvSpPr>
        <p:spPr/>
        <p:txBody>
          <a:bodyPr/>
          <a:lstStyle/>
          <a:p>
            <a:r>
              <a:rPr lang="en-US" dirty="0"/>
              <a:t>The container runtime pulls images from a container image registry and starts and stops containers. </a:t>
            </a:r>
          </a:p>
          <a:p>
            <a:r>
              <a:rPr lang="en-US" dirty="0"/>
              <a:t>A 3rd party software or plugin, such as Docker, usually performs this function.</a:t>
            </a:r>
            <a:endParaRPr lang="en-IN" dirty="0"/>
          </a:p>
        </p:txBody>
      </p:sp>
      <p:sp>
        <p:nvSpPr>
          <p:cNvPr id="3" name="Title 2">
            <a:extLst>
              <a:ext uri="{FF2B5EF4-FFF2-40B4-BE49-F238E27FC236}">
                <a16:creationId xmlns:a16="http://schemas.microsoft.com/office/drawing/2014/main" id="{801F4A0D-955E-4BCE-ACCD-F174082E3F33}"/>
              </a:ext>
            </a:extLst>
          </p:cNvPr>
          <p:cNvSpPr>
            <a:spLocks noGrp="1"/>
          </p:cNvSpPr>
          <p:nvPr>
            <p:ph type="title"/>
          </p:nvPr>
        </p:nvSpPr>
        <p:spPr/>
        <p:txBody>
          <a:bodyPr/>
          <a:lstStyle/>
          <a:p>
            <a:r>
              <a:rPr lang="en-IN" dirty="0"/>
              <a:t>Container Runtime</a:t>
            </a:r>
          </a:p>
        </p:txBody>
      </p:sp>
    </p:spTree>
    <p:extLst>
      <p:ext uri="{BB962C8B-B14F-4D97-AF65-F5344CB8AC3E}">
        <p14:creationId xmlns:p14="http://schemas.microsoft.com/office/powerpoint/2010/main" val="16002250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4E3413-CBA9-42D1-80E0-F9471F639A14}"/>
              </a:ext>
            </a:extLst>
          </p:cNvPr>
          <p:cNvSpPr>
            <a:spLocks noGrp="1"/>
          </p:cNvSpPr>
          <p:nvPr>
            <p:ph sz="quarter" idx="12"/>
          </p:nvPr>
        </p:nvSpPr>
        <p:spPr/>
        <p:txBody>
          <a:bodyPr/>
          <a:lstStyle/>
          <a:p>
            <a:r>
              <a:rPr lang="en-US" dirty="0"/>
              <a:t>The </a:t>
            </a:r>
            <a:r>
              <a:rPr lang="en-US" dirty="0" err="1"/>
              <a:t>kube</a:t>
            </a:r>
            <a:r>
              <a:rPr lang="en-US" dirty="0"/>
              <a:t>-proxy makes sure that each node gets its IP address, implements local iptables and rules to handle routing and traffic load-balancing.</a:t>
            </a:r>
            <a:endParaRPr lang="en-IN" dirty="0"/>
          </a:p>
        </p:txBody>
      </p:sp>
      <p:sp>
        <p:nvSpPr>
          <p:cNvPr id="3" name="Title 2">
            <a:extLst>
              <a:ext uri="{FF2B5EF4-FFF2-40B4-BE49-F238E27FC236}">
                <a16:creationId xmlns:a16="http://schemas.microsoft.com/office/drawing/2014/main" id="{A69DFCC9-AFB9-4E26-97F6-553BB2111FC3}"/>
              </a:ext>
            </a:extLst>
          </p:cNvPr>
          <p:cNvSpPr>
            <a:spLocks noGrp="1"/>
          </p:cNvSpPr>
          <p:nvPr>
            <p:ph type="title"/>
          </p:nvPr>
        </p:nvSpPr>
        <p:spPr/>
        <p:txBody>
          <a:bodyPr/>
          <a:lstStyle/>
          <a:p>
            <a:r>
              <a:rPr lang="en-IN" dirty="0" err="1"/>
              <a:t>Kube</a:t>
            </a:r>
            <a:r>
              <a:rPr lang="en-IN" dirty="0"/>
              <a:t>-proxy</a:t>
            </a:r>
          </a:p>
        </p:txBody>
      </p:sp>
    </p:spTree>
    <p:extLst>
      <p:ext uri="{BB962C8B-B14F-4D97-AF65-F5344CB8AC3E}">
        <p14:creationId xmlns:p14="http://schemas.microsoft.com/office/powerpoint/2010/main" val="27490899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F439D8-C653-49DC-A1FA-DD170FE2270D}"/>
              </a:ext>
            </a:extLst>
          </p:cNvPr>
          <p:cNvSpPr>
            <a:spLocks noGrp="1"/>
          </p:cNvSpPr>
          <p:nvPr>
            <p:ph sz="quarter" idx="12"/>
          </p:nvPr>
        </p:nvSpPr>
        <p:spPr/>
        <p:txBody>
          <a:bodyPr/>
          <a:lstStyle/>
          <a:p>
            <a:r>
              <a:rPr lang="en-US" dirty="0"/>
              <a:t>A pod is the smallest element of scheduling in Kubernetes. Without it, a container cannot be part of a cluster. If you need to scale your app, you can only do so by adding or removing pods.</a:t>
            </a:r>
          </a:p>
          <a:p>
            <a:r>
              <a:rPr lang="en-US" dirty="0"/>
              <a:t>The pod serves as a ‘wrapper’ for a single container with the application code. Based on the availability of resources, the Master schedules the pod on a specific node and coordinates with the container runtime to launch the container</a:t>
            </a:r>
            <a:endParaRPr lang="en-IN" dirty="0"/>
          </a:p>
        </p:txBody>
      </p:sp>
      <p:sp>
        <p:nvSpPr>
          <p:cNvPr id="3" name="Title 2">
            <a:extLst>
              <a:ext uri="{FF2B5EF4-FFF2-40B4-BE49-F238E27FC236}">
                <a16:creationId xmlns:a16="http://schemas.microsoft.com/office/drawing/2014/main" id="{E100C8A1-7628-4704-8430-FD2D649956CA}"/>
              </a:ext>
            </a:extLst>
          </p:cNvPr>
          <p:cNvSpPr>
            <a:spLocks noGrp="1"/>
          </p:cNvSpPr>
          <p:nvPr>
            <p:ph type="title"/>
          </p:nvPr>
        </p:nvSpPr>
        <p:spPr/>
        <p:txBody>
          <a:bodyPr/>
          <a:lstStyle/>
          <a:p>
            <a:r>
              <a:rPr lang="en-IN" dirty="0"/>
              <a:t>Pod</a:t>
            </a:r>
            <a:br>
              <a:rPr lang="en-IN" dirty="0"/>
            </a:br>
            <a:endParaRPr lang="en-IN" dirty="0"/>
          </a:p>
        </p:txBody>
      </p:sp>
    </p:spTree>
    <p:extLst>
      <p:ext uri="{BB962C8B-B14F-4D97-AF65-F5344CB8AC3E}">
        <p14:creationId xmlns:p14="http://schemas.microsoft.com/office/powerpoint/2010/main" val="22304569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00C8A1-7628-4704-8430-FD2D649956CA}"/>
              </a:ext>
            </a:extLst>
          </p:cNvPr>
          <p:cNvSpPr>
            <a:spLocks noGrp="1"/>
          </p:cNvSpPr>
          <p:nvPr>
            <p:ph type="title"/>
          </p:nvPr>
        </p:nvSpPr>
        <p:spPr/>
        <p:txBody>
          <a:bodyPr/>
          <a:lstStyle/>
          <a:p>
            <a:r>
              <a:rPr lang="en-IN" dirty="0"/>
              <a:t>Pod</a:t>
            </a:r>
            <a:br>
              <a:rPr lang="en-IN" dirty="0"/>
            </a:br>
            <a:endParaRPr lang="en-IN" dirty="0"/>
          </a:p>
        </p:txBody>
      </p:sp>
      <p:pic>
        <p:nvPicPr>
          <p:cNvPr id="8194" name="Picture 2" descr="Diagram explanation of Kubernetes Deployment with Pod and Container.">
            <a:extLst>
              <a:ext uri="{FF2B5EF4-FFF2-40B4-BE49-F238E27FC236}">
                <a16:creationId xmlns:a16="http://schemas.microsoft.com/office/drawing/2014/main" id="{98B96894-051F-40C4-9B15-071BFB863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481138"/>
            <a:ext cx="7162800" cy="423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921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46794-1511-4BA9-B485-03663D65C13F}"/>
              </a:ext>
            </a:extLst>
          </p:cNvPr>
          <p:cNvSpPr>
            <a:spLocks noGrp="1"/>
          </p:cNvSpPr>
          <p:nvPr>
            <p:ph sz="quarter" idx="12"/>
          </p:nvPr>
        </p:nvSpPr>
        <p:spPr/>
        <p:txBody>
          <a:bodyPr>
            <a:normAutofit fontScale="92500" lnSpcReduction="10000"/>
          </a:bodyPr>
          <a:lstStyle/>
          <a:p>
            <a:r>
              <a:rPr lang="en-US" dirty="0"/>
              <a:t>In instances where pods unexpectedly fail to perform their tasks, Kubernetes does not attempt to fix them.</a:t>
            </a:r>
          </a:p>
          <a:p>
            <a:r>
              <a:rPr lang="en-US" dirty="0"/>
              <a:t>Instead, it creates and starts a new pod in its place. </a:t>
            </a:r>
          </a:p>
          <a:p>
            <a:r>
              <a:rPr lang="en-US" dirty="0"/>
              <a:t>This new pod is a replica, except for the DNS and IP address. </a:t>
            </a:r>
          </a:p>
          <a:p>
            <a:r>
              <a:rPr lang="en-US" dirty="0"/>
              <a:t>This feature has had a profound impact on how developers design applications.</a:t>
            </a:r>
          </a:p>
          <a:p>
            <a:r>
              <a:rPr lang="en-US" dirty="0"/>
              <a:t>Due to the flexible nature of Kubernetes architecture, applications no longer need to be tied to a particular instance of a pod. </a:t>
            </a:r>
          </a:p>
          <a:p>
            <a:r>
              <a:rPr lang="en-US" dirty="0"/>
              <a:t>Instead, applications need to be designed so that an entirely new pod, created anywhere within the cluster, can seamlessly take its place. To assist with this process, Kubernetes uses services</a:t>
            </a:r>
            <a:endParaRPr lang="en-IN" dirty="0"/>
          </a:p>
        </p:txBody>
      </p:sp>
      <p:sp>
        <p:nvSpPr>
          <p:cNvPr id="3" name="Title 2">
            <a:extLst>
              <a:ext uri="{FF2B5EF4-FFF2-40B4-BE49-F238E27FC236}">
                <a16:creationId xmlns:a16="http://schemas.microsoft.com/office/drawing/2014/main" id="{E100C8A1-7628-4704-8430-FD2D649956CA}"/>
              </a:ext>
            </a:extLst>
          </p:cNvPr>
          <p:cNvSpPr>
            <a:spLocks noGrp="1"/>
          </p:cNvSpPr>
          <p:nvPr>
            <p:ph type="title"/>
          </p:nvPr>
        </p:nvSpPr>
        <p:spPr/>
        <p:txBody>
          <a:bodyPr/>
          <a:lstStyle/>
          <a:p>
            <a:r>
              <a:rPr lang="en-IN" dirty="0"/>
              <a:t>Pod</a:t>
            </a:r>
            <a:br>
              <a:rPr lang="en-IN" dirty="0"/>
            </a:br>
            <a:endParaRPr lang="en-IN" dirty="0"/>
          </a:p>
        </p:txBody>
      </p:sp>
    </p:spTree>
    <p:extLst>
      <p:ext uri="{BB962C8B-B14F-4D97-AF65-F5344CB8AC3E}">
        <p14:creationId xmlns:p14="http://schemas.microsoft.com/office/powerpoint/2010/main" val="17444682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Kubernetes P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717767"/>
            <a:ext cx="8886825" cy="499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1821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77AA-EFB3-428C-9181-8366A96BB834}"/>
              </a:ext>
            </a:extLst>
          </p:cNvPr>
          <p:cNvSpPr>
            <a:spLocks noGrp="1"/>
          </p:cNvSpPr>
          <p:nvPr>
            <p:ph type="title"/>
          </p:nvPr>
        </p:nvSpPr>
        <p:spPr/>
        <p:txBody>
          <a:bodyPr/>
          <a:lstStyle/>
          <a:p>
            <a:r>
              <a:rPr lang="en-US" dirty="0"/>
              <a:t>Single Pod with multiple containers</a:t>
            </a:r>
            <a:endParaRPr lang="en-IN" dirty="0"/>
          </a:p>
        </p:txBody>
      </p:sp>
      <p:sp>
        <p:nvSpPr>
          <p:cNvPr id="3" name="Content Placeholder 2">
            <a:extLst>
              <a:ext uri="{FF2B5EF4-FFF2-40B4-BE49-F238E27FC236}">
                <a16:creationId xmlns:a16="http://schemas.microsoft.com/office/drawing/2014/main" id="{BDBBC2C4-BCE5-4967-9974-66D9E7BB1969}"/>
              </a:ext>
            </a:extLst>
          </p:cNvPr>
          <p:cNvSpPr>
            <a:spLocks noGrp="1"/>
          </p:cNvSpPr>
          <p:nvPr>
            <p:ph sz="quarter" idx="12"/>
          </p:nvPr>
        </p:nvSpPr>
        <p:spPr/>
        <p:txBody>
          <a:bodyPr>
            <a:normAutofit fontScale="85000" lnSpcReduction="20000"/>
          </a:bodyPr>
          <a:lstStyle/>
          <a:p>
            <a:r>
              <a:rPr lang="en-IN" dirty="0"/>
              <a:t>apiVersion: v1</a:t>
            </a:r>
          </a:p>
          <a:p>
            <a:r>
              <a:rPr lang="en-IN" dirty="0"/>
              <a:t>kind: Pod</a:t>
            </a:r>
          </a:p>
          <a:p>
            <a:r>
              <a:rPr lang="en-IN" dirty="0"/>
              <a:t>metadata:</a:t>
            </a:r>
          </a:p>
          <a:p>
            <a:r>
              <a:rPr lang="en-IN" dirty="0"/>
              <a:t>  name: mc1</a:t>
            </a:r>
          </a:p>
          <a:p>
            <a:r>
              <a:rPr lang="en-IN" dirty="0"/>
              <a:t>spec:</a:t>
            </a:r>
          </a:p>
          <a:p>
            <a:r>
              <a:rPr lang="en-IN" dirty="0"/>
              <a:t>  volumes:</a:t>
            </a:r>
          </a:p>
          <a:p>
            <a:r>
              <a:rPr lang="en-IN" dirty="0"/>
              <a:t>  - name: html</a:t>
            </a:r>
          </a:p>
          <a:p>
            <a:r>
              <a:rPr lang="en-IN" dirty="0"/>
              <a:t>    </a:t>
            </a:r>
            <a:r>
              <a:rPr lang="en-IN" dirty="0" err="1"/>
              <a:t>emptyDir</a:t>
            </a:r>
            <a:r>
              <a:rPr lang="en-IN" dirty="0"/>
              <a:t>: {}</a:t>
            </a:r>
          </a:p>
          <a:p>
            <a:r>
              <a:rPr lang="en-IN" dirty="0"/>
              <a:t>  containers:</a:t>
            </a:r>
          </a:p>
          <a:p>
            <a:r>
              <a:rPr lang="en-IN" dirty="0"/>
              <a:t>  - name: 1st</a:t>
            </a:r>
          </a:p>
          <a:p>
            <a:r>
              <a:rPr lang="en-IN" dirty="0"/>
              <a:t>    image: </a:t>
            </a:r>
            <a:r>
              <a:rPr lang="en-IN" dirty="0" err="1"/>
              <a:t>nginx</a:t>
            </a:r>
            <a:endParaRPr lang="en-IN" dirty="0"/>
          </a:p>
          <a:p>
            <a:endParaRPr lang="en-IN" dirty="0"/>
          </a:p>
        </p:txBody>
      </p:sp>
    </p:spTree>
    <p:extLst>
      <p:ext uri="{BB962C8B-B14F-4D97-AF65-F5344CB8AC3E}">
        <p14:creationId xmlns:p14="http://schemas.microsoft.com/office/powerpoint/2010/main" val="27940746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77AA-EFB3-428C-9181-8366A96BB834}"/>
              </a:ext>
            </a:extLst>
          </p:cNvPr>
          <p:cNvSpPr>
            <a:spLocks noGrp="1"/>
          </p:cNvSpPr>
          <p:nvPr>
            <p:ph type="title"/>
          </p:nvPr>
        </p:nvSpPr>
        <p:spPr/>
        <p:txBody>
          <a:bodyPr/>
          <a:lstStyle/>
          <a:p>
            <a:r>
              <a:rPr lang="en-IN" dirty="0"/>
              <a:t>Single Pod with multiple containers</a:t>
            </a:r>
          </a:p>
        </p:txBody>
      </p:sp>
      <p:sp>
        <p:nvSpPr>
          <p:cNvPr id="3" name="Content Placeholder 2">
            <a:extLst>
              <a:ext uri="{FF2B5EF4-FFF2-40B4-BE49-F238E27FC236}">
                <a16:creationId xmlns:a16="http://schemas.microsoft.com/office/drawing/2014/main" id="{BDBBC2C4-BCE5-4967-9974-66D9E7BB1969}"/>
              </a:ext>
            </a:extLst>
          </p:cNvPr>
          <p:cNvSpPr>
            <a:spLocks noGrp="1"/>
          </p:cNvSpPr>
          <p:nvPr>
            <p:ph sz="quarter" idx="12"/>
          </p:nvPr>
        </p:nvSpPr>
        <p:spPr/>
        <p:txBody>
          <a:bodyPr>
            <a:normAutofit fontScale="55000" lnSpcReduction="20000"/>
          </a:bodyPr>
          <a:lstStyle/>
          <a:p>
            <a:r>
              <a:rPr lang="en-IN" dirty="0"/>
              <a:t> </a:t>
            </a:r>
            <a:r>
              <a:rPr lang="en-IN" dirty="0" err="1"/>
              <a:t>volumeMounts</a:t>
            </a:r>
            <a:r>
              <a:rPr lang="en-IN" dirty="0"/>
              <a:t>:</a:t>
            </a:r>
          </a:p>
          <a:p>
            <a:r>
              <a:rPr lang="en-IN" dirty="0"/>
              <a:t>    - name: html</a:t>
            </a:r>
          </a:p>
          <a:p>
            <a:r>
              <a:rPr lang="en-IN" dirty="0"/>
              <a:t>      </a:t>
            </a:r>
            <a:r>
              <a:rPr lang="en-IN" dirty="0" err="1"/>
              <a:t>mountPath</a:t>
            </a:r>
            <a:r>
              <a:rPr lang="en-IN" dirty="0"/>
              <a:t>: /</a:t>
            </a:r>
            <a:r>
              <a:rPr lang="en-IN" dirty="0" err="1"/>
              <a:t>usr</a:t>
            </a:r>
            <a:r>
              <a:rPr lang="en-IN" dirty="0"/>
              <a:t>/share/</a:t>
            </a:r>
            <a:r>
              <a:rPr lang="en-IN" dirty="0" err="1"/>
              <a:t>nginx</a:t>
            </a:r>
            <a:r>
              <a:rPr lang="en-IN" dirty="0"/>
              <a:t>/html</a:t>
            </a:r>
          </a:p>
          <a:p>
            <a:r>
              <a:rPr lang="en-IN" dirty="0"/>
              <a:t>  - name: 2nd</a:t>
            </a:r>
          </a:p>
          <a:p>
            <a:r>
              <a:rPr lang="en-IN" dirty="0"/>
              <a:t>    image: </a:t>
            </a:r>
            <a:r>
              <a:rPr lang="en-IN" dirty="0" err="1"/>
              <a:t>debian</a:t>
            </a:r>
            <a:endParaRPr lang="en-IN" dirty="0"/>
          </a:p>
          <a:p>
            <a:r>
              <a:rPr lang="en-IN" dirty="0"/>
              <a:t>    </a:t>
            </a:r>
            <a:r>
              <a:rPr lang="en-IN" dirty="0" err="1"/>
              <a:t>volumeMounts</a:t>
            </a:r>
            <a:r>
              <a:rPr lang="en-IN" dirty="0"/>
              <a:t>:</a:t>
            </a:r>
          </a:p>
          <a:p>
            <a:r>
              <a:rPr lang="en-IN" dirty="0"/>
              <a:t>    - name: html</a:t>
            </a:r>
          </a:p>
          <a:p>
            <a:r>
              <a:rPr lang="en-IN" dirty="0"/>
              <a:t>      </a:t>
            </a:r>
            <a:r>
              <a:rPr lang="en-IN" dirty="0" err="1"/>
              <a:t>mountPath</a:t>
            </a:r>
            <a:r>
              <a:rPr lang="en-IN" dirty="0"/>
              <a:t>: /html</a:t>
            </a:r>
          </a:p>
          <a:p>
            <a:r>
              <a:rPr lang="en-IN" dirty="0"/>
              <a:t>    command: ["/bin/</a:t>
            </a:r>
            <a:r>
              <a:rPr lang="en-IN" dirty="0" err="1"/>
              <a:t>sh</a:t>
            </a:r>
            <a:r>
              <a:rPr lang="en-IN" dirty="0"/>
              <a:t>", "-c"]</a:t>
            </a:r>
          </a:p>
          <a:p>
            <a:r>
              <a:rPr lang="en-IN" dirty="0"/>
              <a:t>    </a:t>
            </a:r>
            <a:r>
              <a:rPr lang="en-IN" dirty="0" err="1"/>
              <a:t>args</a:t>
            </a:r>
            <a:r>
              <a:rPr lang="en-IN" dirty="0"/>
              <a:t>:</a:t>
            </a:r>
          </a:p>
          <a:p>
            <a:r>
              <a:rPr lang="en-IN" dirty="0"/>
              <a:t>      - while true; do</a:t>
            </a:r>
          </a:p>
          <a:p>
            <a:r>
              <a:rPr lang="en-IN" dirty="0"/>
              <a:t>          date &gt;&gt; /html/index.html;</a:t>
            </a:r>
          </a:p>
          <a:p>
            <a:r>
              <a:rPr lang="en-IN" dirty="0"/>
              <a:t>          sleep 1;</a:t>
            </a:r>
          </a:p>
          <a:p>
            <a:r>
              <a:rPr lang="en-IN" dirty="0"/>
              <a:t>        done</a:t>
            </a:r>
          </a:p>
        </p:txBody>
      </p:sp>
    </p:spTree>
    <p:extLst>
      <p:ext uri="{BB962C8B-B14F-4D97-AF65-F5344CB8AC3E}">
        <p14:creationId xmlns:p14="http://schemas.microsoft.com/office/powerpoint/2010/main" val="2832378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8B94-3E1C-496D-B662-209979590E01}"/>
              </a:ext>
            </a:extLst>
          </p:cNvPr>
          <p:cNvSpPr>
            <a:spLocks noGrp="1"/>
          </p:cNvSpPr>
          <p:nvPr>
            <p:ph type="title"/>
          </p:nvPr>
        </p:nvSpPr>
        <p:spPr/>
        <p:txBody>
          <a:bodyPr/>
          <a:lstStyle/>
          <a:p>
            <a:r>
              <a:rPr lang="en-IN" dirty="0"/>
              <a:t>States of a Pod</a:t>
            </a:r>
          </a:p>
        </p:txBody>
      </p:sp>
      <p:sp>
        <p:nvSpPr>
          <p:cNvPr id="3" name="Content Placeholder 2">
            <a:extLst>
              <a:ext uri="{FF2B5EF4-FFF2-40B4-BE49-F238E27FC236}">
                <a16:creationId xmlns:a16="http://schemas.microsoft.com/office/drawing/2014/main" id="{8C2EA145-30DD-44A1-91F5-533DBEE18487}"/>
              </a:ext>
            </a:extLst>
          </p:cNvPr>
          <p:cNvSpPr>
            <a:spLocks noGrp="1"/>
          </p:cNvSpPr>
          <p:nvPr>
            <p:ph sz="quarter" idx="12"/>
          </p:nvPr>
        </p:nvSpPr>
        <p:spPr/>
        <p:txBody>
          <a:bodyPr>
            <a:normAutofit fontScale="92500"/>
          </a:bodyPr>
          <a:lstStyle/>
          <a:p>
            <a:r>
              <a:rPr lang="en-US" dirty="0"/>
              <a:t>Through its lifecycle, a Pod can attain following states:</a:t>
            </a:r>
          </a:p>
          <a:p>
            <a:r>
              <a:rPr lang="en-US" dirty="0"/>
              <a:t>Pending: The pod is accepted by the Kubernetes system but its container(s) is/are not created yet.</a:t>
            </a:r>
          </a:p>
          <a:p>
            <a:r>
              <a:rPr lang="en-US" dirty="0"/>
              <a:t>Running: The pod is scheduled on a node and all its containers are created and at-least one container is in Running state.</a:t>
            </a:r>
          </a:p>
          <a:p>
            <a:r>
              <a:rPr lang="en-US" dirty="0"/>
              <a:t>Succeeded: All container(s) in the Pod have exited with status 0 and will not be restarted.</a:t>
            </a:r>
          </a:p>
          <a:p>
            <a:r>
              <a:rPr lang="en-US" dirty="0"/>
              <a:t>Failed: All container(s) of the Pod have exited and at least one container has returned a non-zero status.</a:t>
            </a:r>
          </a:p>
          <a:p>
            <a:r>
              <a:rPr lang="en-US" dirty="0" err="1"/>
              <a:t>CrashLoopBackoff</a:t>
            </a:r>
            <a:r>
              <a:rPr lang="en-US" dirty="0"/>
              <a:t>: The container fails to start and is tried again and again.</a:t>
            </a:r>
            <a:endParaRPr lang="en-IN" dirty="0"/>
          </a:p>
        </p:txBody>
      </p:sp>
    </p:spTree>
    <p:extLst>
      <p:ext uri="{BB962C8B-B14F-4D97-AF65-F5344CB8AC3E}">
        <p14:creationId xmlns:p14="http://schemas.microsoft.com/office/powerpoint/2010/main" val="282797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graphicFrame>
        <p:nvGraphicFramePr>
          <p:cNvPr id="2" name="Table 1">
            <a:extLst>
              <a:ext uri="{FF2B5EF4-FFF2-40B4-BE49-F238E27FC236}">
                <a16:creationId xmlns:a16="http://schemas.microsoft.com/office/drawing/2014/main" id="{2F55CC0D-C0E4-4AC2-B4E4-AC864EB14B02}"/>
              </a:ext>
            </a:extLst>
          </p:cNvPr>
          <p:cNvGraphicFramePr>
            <a:graphicFrameLocks noGrp="1"/>
          </p:cNvGraphicFramePr>
          <p:nvPr/>
        </p:nvGraphicFramePr>
        <p:xfrm>
          <a:off x="1985034" y="1381126"/>
          <a:ext cx="8454366" cy="4911786"/>
        </p:xfrm>
        <a:graphic>
          <a:graphicData uri="http://schemas.openxmlformats.org/drawingml/2006/table">
            <a:tbl>
              <a:tblPr/>
              <a:tblGrid>
                <a:gridCol w="2663166">
                  <a:extLst>
                    <a:ext uri="{9D8B030D-6E8A-4147-A177-3AD203B41FA5}">
                      <a16:colId xmlns:a16="http://schemas.microsoft.com/office/drawing/2014/main" val="845011140"/>
                    </a:ext>
                  </a:extLst>
                </a:gridCol>
                <a:gridCol w="5791200">
                  <a:extLst>
                    <a:ext uri="{9D8B030D-6E8A-4147-A177-3AD203B41FA5}">
                      <a16:colId xmlns:a16="http://schemas.microsoft.com/office/drawing/2014/main" val="1123068133"/>
                    </a:ext>
                  </a:extLst>
                </a:gridCol>
              </a:tblGrid>
              <a:tr h="199931">
                <a:tc>
                  <a:txBody>
                    <a:bodyPr/>
                    <a:lstStyle/>
                    <a:p>
                      <a:r>
                        <a:rPr lang="en-IN" sz="1600">
                          <a:effectLst/>
                        </a:rPr>
                        <a:t>Component</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r>
                        <a:rPr lang="en-IN" sz="1600">
                          <a:effectLst/>
                        </a:rPr>
                        <a:t>Description</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78777564"/>
                  </a:ext>
                </a:extLst>
              </a:tr>
              <a:tr h="1764605">
                <a:tc>
                  <a:txBody>
                    <a:bodyPr/>
                    <a:lstStyle/>
                    <a:p>
                      <a:r>
                        <a:rPr lang="en-IN" b="1">
                          <a:effectLst/>
                        </a:rPr>
                        <a:t>Windows Hypervisor Interface Library</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a:effectLst/>
                        </a:rPr>
                        <a:t>A DLL (named WinHv.sys) located in the parent partition Windows Server 2008 instance and any guest operating systems which are </a:t>
                      </a:r>
                      <a:r>
                        <a:rPr lang="en-US" i="1">
                          <a:effectLst/>
                        </a:rPr>
                        <a:t>Hyper-V aware</a:t>
                      </a:r>
                      <a:r>
                        <a:rPr lang="en-US">
                          <a:effectLst/>
                        </a:rPr>
                        <a:t> (in other words modified specifically to operate in a Hyper-V child partition). Allows the operating system's drivers to access the hypervisor using standard Windows API calls instead of hypercalls.</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18203267"/>
                  </a:ext>
                </a:extLst>
              </a:tr>
              <a:tr h="2859877">
                <a:tc>
                  <a:txBody>
                    <a:bodyPr/>
                    <a:lstStyle/>
                    <a:p>
                      <a:r>
                        <a:rPr lang="en-IN" b="1">
                          <a:effectLst/>
                        </a:rPr>
                        <a:t>VMBus</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tc>
                  <a:txBody>
                    <a:bodyPr/>
                    <a:lstStyle/>
                    <a:p>
                      <a:r>
                        <a:rPr lang="en-US" dirty="0">
                          <a:effectLst/>
                        </a:rPr>
                        <a:t>Part of Hyper-V Integration Services, the VMBus facilitates highly optimized communication between child partitions and the parent partition</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extLst>
                  <a:ext uri="{0D108BD9-81ED-4DB2-BD59-A6C34878D82A}">
                    <a16:rowId xmlns:a16="http://schemas.microsoft.com/office/drawing/2014/main" val="736631888"/>
                  </a:ext>
                </a:extLst>
              </a:tr>
            </a:tbl>
          </a:graphicData>
        </a:graphic>
      </p:graphicFrame>
    </p:spTree>
    <p:extLst>
      <p:ext uri="{BB962C8B-B14F-4D97-AF65-F5344CB8AC3E}">
        <p14:creationId xmlns:p14="http://schemas.microsoft.com/office/powerpoint/2010/main" val="30622256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reation of Pod">
            <a:extLst>
              <a:ext uri="{FF2B5EF4-FFF2-40B4-BE49-F238E27FC236}">
                <a16:creationId xmlns:a16="http://schemas.microsoft.com/office/drawing/2014/main" id="{1DF56501-66FC-4206-9AAE-0E9DDD3B0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47801"/>
            <a:ext cx="9144000" cy="5191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77D10C-BE44-42C7-B438-82B84B7FE06C}"/>
              </a:ext>
            </a:extLst>
          </p:cNvPr>
          <p:cNvSpPr>
            <a:spLocks noGrp="1"/>
          </p:cNvSpPr>
          <p:nvPr>
            <p:ph type="title"/>
          </p:nvPr>
        </p:nvSpPr>
        <p:spPr/>
        <p:txBody>
          <a:bodyPr/>
          <a:lstStyle/>
          <a:p>
            <a:r>
              <a:rPr lang="en-IN" dirty="0"/>
              <a:t>Birth of a Pod</a:t>
            </a:r>
          </a:p>
        </p:txBody>
      </p:sp>
    </p:spTree>
    <p:extLst>
      <p:ext uri="{BB962C8B-B14F-4D97-AF65-F5344CB8AC3E}">
        <p14:creationId xmlns:p14="http://schemas.microsoft.com/office/powerpoint/2010/main" val="36286204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D10C-BE44-42C7-B438-82B84B7FE06C}"/>
              </a:ext>
            </a:extLst>
          </p:cNvPr>
          <p:cNvSpPr>
            <a:spLocks noGrp="1"/>
          </p:cNvSpPr>
          <p:nvPr>
            <p:ph type="title"/>
          </p:nvPr>
        </p:nvSpPr>
        <p:spPr/>
        <p:txBody>
          <a:bodyPr/>
          <a:lstStyle/>
          <a:p>
            <a:r>
              <a:rPr lang="en-IN" dirty="0"/>
              <a:t>Pod Termination</a:t>
            </a:r>
          </a:p>
        </p:txBody>
      </p:sp>
      <p:pic>
        <p:nvPicPr>
          <p:cNvPr id="17410" name="Picture 2" descr="Image title">
            <a:extLst>
              <a:ext uri="{FF2B5EF4-FFF2-40B4-BE49-F238E27FC236}">
                <a16:creationId xmlns:a16="http://schemas.microsoft.com/office/drawing/2014/main" id="{317C43DC-ACBE-4282-879C-AA6C9450E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575" y="1711765"/>
            <a:ext cx="9144000" cy="497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5131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E0C0AA-9A08-4799-B0C1-D2814DDB629E}"/>
              </a:ext>
            </a:extLst>
          </p:cNvPr>
          <p:cNvSpPr>
            <a:spLocks noGrp="1"/>
          </p:cNvSpPr>
          <p:nvPr>
            <p:ph sz="quarter" idx="12"/>
          </p:nvPr>
        </p:nvSpPr>
        <p:spPr/>
        <p:txBody>
          <a:bodyPr>
            <a:normAutofit fontScale="92500" lnSpcReduction="10000"/>
          </a:bodyPr>
          <a:lstStyle/>
          <a:p>
            <a:r>
              <a:rPr lang="en-US" dirty="0"/>
              <a:t>Pods are not constant. One of the best features Kubernetes offers is that non-functioning pods get replaced by new ones automatically.</a:t>
            </a:r>
          </a:p>
          <a:p>
            <a:r>
              <a:rPr lang="en-US" dirty="0"/>
              <a:t>However, these new pods have a different set of IPs. It can lead to processing issues, and IP churn as the IPs no longer match. If left unattended, this property would make pods highly unreliable.</a:t>
            </a:r>
          </a:p>
          <a:p>
            <a:r>
              <a:rPr lang="en-US" dirty="0"/>
              <a:t>Services are introduced to provide reliable networking by bringing stable IP addresses and DNS names to the unstable world of pods.</a:t>
            </a:r>
          </a:p>
          <a:p>
            <a:r>
              <a:rPr lang="en-US" dirty="0"/>
              <a:t>By controlling traffic coming and going to the pod, a Kubernetes service provides a stable networking endpoint – a fixed IP, DNS, and port. </a:t>
            </a:r>
          </a:p>
          <a:p>
            <a:r>
              <a:rPr lang="en-US" dirty="0"/>
              <a:t>Through a service, any pod can be added or removed without the fear that basic network information would change in any way.</a:t>
            </a:r>
            <a:endParaRPr lang="en-IN" dirty="0"/>
          </a:p>
        </p:txBody>
      </p:sp>
      <p:sp>
        <p:nvSpPr>
          <p:cNvPr id="3" name="Title 2">
            <a:extLst>
              <a:ext uri="{FF2B5EF4-FFF2-40B4-BE49-F238E27FC236}">
                <a16:creationId xmlns:a16="http://schemas.microsoft.com/office/drawing/2014/main" id="{6CBDDA49-38F2-40CE-906A-D6E75ADC0E7F}"/>
              </a:ext>
            </a:extLst>
          </p:cNvPr>
          <p:cNvSpPr>
            <a:spLocks noGrp="1"/>
          </p:cNvSpPr>
          <p:nvPr>
            <p:ph type="title"/>
          </p:nvPr>
        </p:nvSpPr>
        <p:spPr/>
        <p:txBody>
          <a:bodyPr/>
          <a:lstStyle/>
          <a:p>
            <a:r>
              <a:rPr lang="en-IN" dirty="0"/>
              <a:t>Kubernetes Services</a:t>
            </a:r>
          </a:p>
        </p:txBody>
      </p:sp>
    </p:spTree>
    <p:extLst>
      <p:ext uri="{BB962C8B-B14F-4D97-AF65-F5344CB8AC3E}">
        <p14:creationId xmlns:p14="http://schemas.microsoft.com/office/powerpoint/2010/main" val="35429407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1CCF8-F77D-4780-8DE4-42D3395A8449}"/>
              </a:ext>
            </a:extLst>
          </p:cNvPr>
          <p:cNvSpPr>
            <a:spLocks noGrp="1"/>
          </p:cNvSpPr>
          <p:nvPr>
            <p:ph sz="quarter" idx="12"/>
          </p:nvPr>
        </p:nvSpPr>
        <p:spPr/>
        <p:txBody>
          <a:bodyPr>
            <a:normAutofit fontScale="92500" lnSpcReduction="10000"/>
          </a:bodyPr>
          <a:lstStyle/>
          <a:p>
            <a:r>
              <a:rPr lang="en-US" dirty="0"/>
              <a:t>Pods are associated with services through key-value pairs called labels and selectors. </a:t>
            </a:r>
          </a:p>
          <a:p>
            <a:r>
              <a:rPr lang="en-US" dirty="0"/>
              <a:t>A service automatically discovers a new pod with labels that match the selector.</a:t>
            </a:r>
          </a:p>
          <a:p>
            <a:r>
              <a:rPr lang="en-US" dirty="0"/>
              <a:t>This process seamlessly adds new pods to the service, and at the same time, removes terminated pods from the cluster.</a:t>
            </a:r>
          </a:p>
          <a:p>
            <a:r>
              <a:rPr lang="en-US" dirty="0"/>
              <a:t>For example, if the desired state includes three replicas of a pod and a node running one replica fails, the current state is reduced to two pods. </a:t>
            </a:r>
          </a:p>
          <a:p>
            <a:r>
              <a:rPr lang="en-US" dirty="0"/>
              <a:t>Kubernetes observers that the desired state is three pods. </a:t>
            </a:r>
          </a:p>
          <a:p>
            <a:r>
              <a:rPr lang="en-US" dirty="0"/>
              <a:t>It then schedules one new replica to take the place of the failed pod and assigns it to another node in the cluster.</a:t>
            </a:r>
          </a:p>
        </p:txBody>
      </p:sp>
      <p:sp>
        <p:nvSpPr>
          <p:cNvPr id="3" name="Title 2">
            <a:extLst>
              <a:ext uri="{FF2B5EF4-FFF2-40B4-BE49-F238E27FC236}">
                <a16:creationId xmlns:a16="http://schemas.microsoft.com/office/drawing/2014/main" id="{4D3D02CC-53D0-41BB-80E4-0978769F6A49}"/>
              </a:ext>
            </a:extLst>
          </p:cNvPr>
          <p:cNvSpPr>
            <a:spLocks noGrp="1"/>
          </p:cNvSpPr>
          <p:nvPr>
            <p:ph type="title"/>
          </p:nvPr>
        </p:nvSpPr>
        <p:spPr/>
        <p:txBody>
          <a:bodyPr/>
          <a:lstStyle/>
          <a:p>
            <a:r>
              <a:rPr lang="en-US" dirty="0"/>
              <a:t>How Do Kubernetes Services Work?</a:t>
            </a:r>
            <a:endParaRPr lang="en-IN" dirty="0"/>
          </a:p>
        </p:txBody>
      </p:sp>
    </p:spTree>
    <p:extLst>
      <p:ext uri="{BB962C8B-B14F-4D97-AF65-F5344CB8AC3E}">
        <p14:creationId xmlns:p14="http://schemas.microsoft.com/office/powerpoint/2010/main" val="24989896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1CCF8-F77D-4780-8DE4-42D3395A8449}"/>
              </a:ext>
            </a:extLst>
          </p:cNvPr>
          <p:cNvSpPr>
            <a:spLocks noGrp="1"/>
          </p:cNvSpPr>
          <p:nvPr>
            <p:ph sz="quarter" idx="12"/>
          </p:nvPr>
        </p:nvSpPr>
        <p:spPr/>
        <p:txBody>
          <a:bodyPr>
            <a:normAutofit/>
          </a:bodyPr>
          <a:lstStyle/>
          <a:p>
            <a:r>
              <a:rPr lang="en-US" dirty="0"/>
              <a:t>The same would apply when updating or scaling the application by adding or removing pods. </a:t>
            </a:r>
          </a:p>
          <a:p>
            <a:r>
              <a:rPr lang="en-US" dirty="0"/>
              <a:t>Once we update the desired state, Kubernetes notices the discrepancy and adds or removes pods to match the manifest file. </a:t>
            </a:r>
          </a:p>
          <a:p>
            <a:r>
              <a:rPr lang="en-US" dirty="0"/>
              <a:t>The Kubernetes control panel records, implements, and runs background reconciliation loops that continuously check to see if the environment matches user-defined requirements.</a:t>
            </a:r>
          </a:p>
        </p:txBody>
      </p:sp>
      <p:sp>
        <p:nvSpPr>
          <p:cNvPr id="3" name="Title 2">
            <a:extLst>
              <a:ext uri="{FF2B5EF4-FFF2-40B4-BE49-F238E27FC236}">
                <a16:creationId xmlns:a16="http://schemas.microsoft.com/office/drawing/2014/main" id="{4D3D02CC-53D0-41BB-80E4-0978769F6A49}"/>
              </a:ext>
            </a:extLst>
          </p:cNvPr>
          <p:cNvSpPr>
            <a:spLocks noGrp="1"/>
          </p:cNvSpPr>
          <p:nvPr>
            <p:ph type="title"/>
          </p:nvPr>
        </p:nvSpPr>
        <p:spPr/>
        <p:txBody>
          <a:bodyPr/>
          <a:lstStyle/>
          <a:p>
            <a:r>
              <a:rPr lang="en-US" dirty="0"/>
              <a:t>How Do Kubernetes Services Work?</a:t>
            </a:r>
            <a:endParaRPr lang="en-IN" dirty="0"/>
          </a:p>
        </p:txBody>
      </p:sp>
    </p:spTree>
    <p:extLst>
      <p:ext uri="{BB962C8B-B14F-4D97-AF65-F5344CB8AC3E}">
        <p14:creationId xmlns:p14="http://schemas.microsoft.com/office/powerpoint/2010/main" val="21008391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3CF37D-0EBD-412C-8E47-425A2AB7EF77}"/>
              </a:ext>
            </a:extLst>
          </p:cNvPr>
          <p:cNvSpPr>
            <a:spLocks noGrp="1"/>
          </p:cNvSpPr>
          <p:nvPr>
            <p:ph type="title"/>
          </p:nvPr>
        </p:nvSpPr>
        <p:spPr/>
        <p:txBody>
          <a:bodyPr/>
          <a:lstStyle/>
          <a:p>
            <a:r>
              <a:rPr lang="en-IN" dirty="0"/>
              <a:t>What is Container Deployment?</a:t>
            </a:r>
          </a:p>
        </p:txBody>
      </p:sp>
      <p:pic>
        <p:nvPicPr>
          <p:cNvPr id="10242" name="Picture 2" descr="Diagram that displays traditional software deployment on server.">
            <a:extLst>
              <a:ext uri="{FF2B5EF4-FFF2-40B4-BE49-F238E27FC236}">
                <a16:creationId xmlns:a16="http://schemas.microsoft.com/office/drawing/2014/main" id="{CB4589E7-407E-40FE-89CB-97AD7E0DB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057400"/>
            <a:ext cx="7620000" cy="3829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D465B9-F5E3-423B-A3D2-A042C6092C82}"/>
              </a:ext>
            </a:extLst>
          </p:cNvPr>
          <p:cNvSpPr txBox="1"/>
          <p:nvPr/>
        </p:nvSpPr>
        <p:spPr>
          <a:xfrm>
            <a:off x="3657601" y="1338590"/>
            <a:ext cx="3592265" cy="523220"/>
          </a:xfrm>
          <a:prstGeom prst="rect">
            <a:avLst/>
          </a:prstGeom>
          <a:noFill/>
        </p:spPr>
        <p:txBody>
          <a:bodyPr wrap="none" rtlCol="0">
            <a:spAutoFit/>
          </a:bodyPr>
          <a:lstStyle/>
          <a:p>
            <a:r>
              <a:rPr lang="en-IN" sz="2800" i="1" dirty="0">
                <a:solidFill>
                  <a:srgbClr val="FF0000"/>
                </a:solidFill>
                <a:latin typeface="SF-Pro-Display"/>
              </a:rPr>
              <a:t>Traditional Deployment</a:t>
            </a:r>
            <a:endParaRPr lang="en-IN" sz="2800" dirty="0">
              <a:solidFill>
                <a:srgbClr val="FF0000"/>
              </a:solidFill>
            </a:endParaRPr>
          </a:p>
        </p:txBody>
      </p:sp>
    </p:spTree>
    <p:extLst>
      <p:ext uri="{BB962C8B-B14F-4D97-AF65-F5344CB8AC3E}">
        <p14:creationId xmlns:p14="http://schemas.microsoft.com/office/powerpoint/2010/main" val="36886895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3CF37D-0EBD-412C-8E47-425A2AB7EF77}"/>
              </a:ext>
            </a:extLst>
          </p:cNvPr>
          <p:cNvSpPr>
            <a:spLocks noGrp="1"/>
          </p:cNvSpPr>
          <p:nvPr>
            <p:ph type="title"/>
          </p:nvPr>
        </p:nvSpPr>
        <p:spPr/>
        <p:txBody>
          <a:bodyPr/>
          <a:lstStyle/>
          <a:p>
            <a:r>
              <a:rPr lang="en-IN" dirty="0"/>
              <a:t>What is Container Deployment?</a:t>
            </a:r>
          </a:p>
        </p:txBody>
      </p:sp>
      <p:sp>
        <p:nvSpPr>
          <p:cNvPr id="4" name="TextBox 3">
            <a:extLst>
              <a:ext uri="{FF2B5EF4-FFF2-40B4-BE49-F238E27FC236}">
                <a16:creationId xmlns:a16="http://schemas.microsoft.com/office/drawing/2014/main" id="{F6D465B9-F5E3-423B-A3D2-A042C6092C82}"/>
              </a:ext>
            </a:extLst>
          </p:cNvPr>
          <p:cNvSpPr txBox="1"/>
          <p:nvPr/>
        </p:nvSpPr>
        <p:spPr>
          <a:xfrm>
            <a:off x="3657601" y="1338590"/>
            <a:ext cx="3533853" cy="523220"/>
          </a:xfrm>
          <a:prstGeom prst="rect">
            <a:avLst/>
          </a:prstGeom>
          <a:noFill/>
        </p:spPr>
        <p:txBody>
          <a:bodyPr wrap="none" rtlCol="0">
            <a:spAutoFit/>
          </a:bodyPr>
          <a:lstStyle/>
          <a:p>
            <a:r>
              <a:rPr lang="en-IN" sz="2800" i="1" dirty="0">
                <a:solidFill>
                  <a:srgbClr val="FF0000"/>
                </a:solidFill>
                <a:latin typeface="SF-Pro-Display"/>
              </a:rPr>
              <a:t>virtualized Deployment</a:t>
            </a:r>
            <a:endParaRPr lang="en-IN" sz="2800" dirty="0">
              <a:solidFill>
                <a:srgbClr val="FF0000"/>
              </a:solidFill>
            </a:endParaRPr>
          </a:p>
        </p:txBody>
      </p:sp>
      <p:pic>
        <p:nvPicPr>
          <p:cNvPr id="12290" name="Picture 2" descr="Diagram that displays how deployment works on Virtual Machine.">
            <a:extLst>
              <a:ext uri="{FF2B5EF4-FFF2-40B4-BE49-F238E27FC236}">
                <a16:creationId xmlns:a16="http://schemas.microsoft.com/office/drawing/2014/main" id="{5E081757-AEA3-402C-ABE0-5320DB0A9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362200"/>
            <a:ext cx="76200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3826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3CF37D-0EBD-412C-8E47-425A2AB7EF77}"/>
              </a:ext>
            </a:extLst>
          </p:cNvPr>
          <p:cNvSpPr>
            <a:spLocks noGrp="1"/>
          </p:cNvSpPr>
          <p:nvPr>
            <p:ph type="title"/>
          </p:nvPr>
        </p:nvSpPr>
        <p:spPr/>
        <p:txBody>
          <a:bodyPr/>
          <a:lstStyle/>
          <a:p>
            <a:r>
              <a:rPr lang="en-IN" dirty="0"/>
              <a:t>What is Container Deployment?</a:t>
            </a:r>
          </a:p>
        </p:txBody>
      </p:sp>
      <p:sp>
        <p:nvSpPr>
          <p:cNvPr id="4" name="TextBox 3">
            <a:extLst>
              <a:ext uri="{FF2B5EF4-FFF2-40B4-BE49-F238E27FC236}">
                <a16:creationId xmlns:a16="http://schemas.microsoft.com/office/drawing/2014/main" id="{F6D465B9-F5E3-423B-A3D2-A042C6092C82}"/>
              </a:ext>
            </a:extLst>
          </p:cNvPr>
          <p:cNvSpPr txBox="1"/>
          <p:nvPr/>
        </p:nvSpPr>
        <p:spPr>
          <a:xfrm>
            <a:off x="3657601" y="1338590"/>
            <a:ext cx="3355727" cy="523220"/>
          </a:xfrm>
          <a:prstGeom prst="rect">
            <a:avLst/>
          </a:prstGeom>
          <a:noFill/>
        </p:spPr>
        <p:txBody>
          <a:bodyPr wrap="none" rtlCol="0">
            <a:spAutoFit/>
          </a:bodyPr>
          <a:lstStyle/>
          <a:p>
            <a:r>
              <a:rPr lang="en-IN" sz="2800" i="1" dirty="0" err="1">
                <a:solidFill>
                  <a:srgbClr val="FF0000"/>
                </a:solidFill>
                <a:latin typeface="SF-Pro-Display"/>
              </a:rPr>
              <a:t>ContainerDeployment</a:t>
            </a:r>
            <a:endParaRPr lang="en-IN" sz="2800" dirty="0">
              <a:solidFill>
                <a:srgbClr val="FF0000"/>
              </a:solidFill>
            </a:endParaRPr>
          </a:p>
        </p:txBody>
      </p:sp>
      <p:pic>
        <p:nvPicPr>
          <p:cNvPr id="13314" name="Picture 2" descr="Diagram of Container Deployment.">
            <a:extLst>
              <a:ext uri="{FF2B5EF4-FFF2-40B4-BE49-F238E27FC236}">
                <a16:creationId xmlns:a16="http://schemas.microsoft.com/office/drawing/2014/main" id="{A3B6E060-1E13-4E7A-824B-189E20912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461" y="2514601"/>
            <a:ext cx="762952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2716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5" name="Picture 4">
            <a:extLst>
              <a:ext uri="{FF2B5EF4-FFF2-40B4-BE49-F238E27FC236}">
                <a16:creationId xmlns:a16="http://schemas.microsoft.com/office/drawing/2014/main" id="{2A82FFF7-6C65-4F70-8945-A8C0A7794282}"/>
              </a:ext>
            </a:extLst>
          </p:cNvPr>
          <p:cNvPicPr>
            <a:picLocks noChangeAspect="1"/>
          </p:cNvPicPr>
          <p:nvPr/>
        </p:nvPicPr>
        <p:blipFill>
          <a:blip r:embed="rId2"/>
          <a:stretch>
            <a:fillRect/>
          </a:stretch>
        </p:blipFill>
        <p:spPr>
          <a:xfrm>
            <a:off x="1515665" y="1371600"/>
            <a:ext cx="9144000" cy="5143500"/>
          </a:xfrm>
          <a:prstGeom prst="rect">
            <a:avLst/>
          </a:prstGeom>
        </p:spPr>
      </p:pic>
    </p:spTree>
    <p:extLst>
      <p:ext uri="{BB962C8B-B14F-4D97-AF65-F5344CB8AC3E}">
        <p14:creationId xmlns:p14="http://schemas.microsoft.com/office/powerpoint/2010/main" val="36469575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D3755A-ED56-4B3D-AFE0-4C891C01BB8A}"/>
              </a:ext>
            </a:extLst>
          </p:cNvPr>
          <p:cNvSpPr>
            <a:spLocks noGrp="1"/>
          </p:cNvSpPr>
          <p:nvPr>
            <p:ph sz="quarter" idx="12"/>
          </p:nvPr>
        </p:nvSpPr>
        <p:spPr>
          <a:xfrm>
            <a:off x="1981201" y="1381126"/>
            <a:ext cx="8228012" cy="600075"/>
          </a:xfrm>
        </p:spPr>
        <p:txBody>
          <a:bodyPr/>
          <a:lstStyle/>
          <a:p>
            <a:r>
              <a:rPr lang="en-IN" dirty="0"/>
              <a:t>docker run -p 5000:8087 k8flask:latest</a:t>
            </a:r>
          </a:p>
        </p:txBody>
      </p:sp>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6" name="Picture 5">
            <a:extLst>
              <a:ext uri="{FF2B5EF4-FFF2-40B4-BE49-F238E27FC236}">
                <a16:creationId xmlns:a16="http://schemas.microsoft.com/office/drawing/2014/main" id="{984723DE-93B5-463E-8FAD-6A74903DC119}"/>
              </a:ext>
            </a:extLst>
          </p:cNvPr>
          <p:cNvPicPr>
            <a:picLocks noChangeAspect="1"/>
          </p:cNvPicPr>
          <p:nvPr/>
        </p:nvPicPr>
        <p:blipFill rotWithShape="1">
          <a:blip r:embed="rId2"/>
          <a:srcRect b="55556"/>
          <a:stretch/>
        </p:blipFill>
        <p:spPr>
          <a:xfrm>
            <a:off x="1524000" y="2514600"/>
            <a:ext cx="9144000" cy="2286000"/>
          </a:xfrm>
          <a:prstGeom prst="rect">
            <a:avLst/>
          </a:prstGeom>
        </p:spPr>
      </p:pic>
      <p:pic>
        <p:nvPicPr>
          <p:cNvPr id="8" name="Picture 7">
            <a:extLst>
              <a:ext uri="{FF2B5EF4-FFF2-40B4-BE49-F238E27FC236}">
                <a16:creationId xmlns:a16="http://schemas.microsoft.com/office/drawing/2014/main" id="{2890C21E-B0BD-4101-AE32-7A605F2F91ED}"/>
              </a:ext>
            </a:extLst>
          </p:cNvPr>
          <p:cNvPicPr>
            <a:picLocks noChangeAspect="1"/>
          </p:cNvPicPr>
          <p:nvPr/>
        </p:nvPicPr>
        <p:blipFill rotWithShape="1">
          <a:blip r:embed="rId3"/>
          <a:srcRect b="67778"/>
          <a:stretch/>
        </p:blipFill>
        <p:spPr>
          <a:xfrm>
            <a:off x="1524000" y="5011674"/>
            <a:ext cx="9144000" cy="1657350"/>
          </a:xfrm>
          <a:prstGeom prst="rect">
            <a:avLst/>
          </a:prstGeom>
        </p:spPr>
      </p:pic>
    </p:spTree>
    <p:extLst>
      <p:ext uri="{BB962C8B-B14F-4D97-AF65-F5344CB8AC3E}">
        <p14:creationId xmlns:p14="http://schemas.microsoft.com/office/powerpoint/2010/main" val="121285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graphicFrame>
        <p:nvGraphicFramePr>
          <p:cNvPr id="2" name="Table 1">
            <a:extLst>
              <a:ext uri="{FF2B5EF4-FFF2-40B4-BE49-F238E27FC236}">
                <a16:creationId xmlns:a16="http://schemas.microsoft.com/office/drawing/2014/main" id="{2F55CC0D-C0E4-4AC2-B4E4-AC864EB14B02}"/>
              </a:ext>
            </a:extLst>
          </p:cNvPr>
          <p:cNvGraphicFramePr>
            <a:graphicFrameLocks noGrp="1"/>
          </p:cNvGraphicFramePr>
          <p:nvPr/>
        </p:nvGraphicFramePr>
        <p:xfrm>
          <a:off x="1985034" y="1381125"/>
          <a:ext cx="8454366" cy="4911786"/>
        </p:xfrm>
        <a:graphic>
          <a:graphicData uri="http://schemas.openxmlformats.org/drawingml/2006/table">
            <a:tbl>
              <a:tblPr/>
              <a:tblGrid>
                <a:gridCol w="2663166">
                  <a:extLst>
                    <a:ext uri="{9D8B030D-6E8A-4147-A177-3AD203B41FA5}">
                      <a16:colId xmlns:a16="http://schemas.microsoft.com/office/drawing/2014/main" val="845011140"/>
                    </a:ext>
                  </a:extLst>
                </a:gridCol>
                <a:gridCol w="5791200">
                  <a:extLst>
                    <a:ext uri="{9D8B030D-6E8A-4147-A177-3AD203B41FA5}">
                      <a16:colId xmlns:a16="http://schemas.microsoft.com/office/drawing/2014/main" val="1123068133"/>
                    </a:ext>
                  </a:extLst>
                </a:gridCol>
              </a:tblGrid>
              <a:tr h="199931">
                <a:tc>
                  <a:txBody>
                    <a:bodyPr/>
                    <a:lstStyle/>
                    <a:p>
                      <a:r>
                        <a:rPr lang="en-IN" sz="1600">
                          <a:effectLst/>
                        </a:rPr>
                        <a:t>Component</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r>
                        <a:rPr lang="en-IN" sz="1600">
                          <a:effectLst/>
                        </a:rPr>
                        <a:t>Description</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78777564"/>
                  </a:ext>
                </a:extLst>
              </a:tr>
              <a:tr h="1764605">
                <a:tc>
                  <a:txBody>
                    <a:bodyPr/>
                    <a:lstStyle/>
                    <a:p>
                      <a:r>
                        <a:rPr lang="en-IN" b="1">
                          <a:effectLst/>
                        </a:rPr>
                        <a:t>Virtualization Service Providers</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dirty="0">
                          <a:effectLst/>
                        </a:rPr>
                        <a:t>Resides in the parent partition and provides synthetic device support via the VMBus to Virtual Service Clients (VSCs) running in child partitions.</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18203267"/>
                  </a:ext>
                </a:extLst>
              </a:tr>
              <a:tr h="2859877">
                <a:tc>
                  <a:txBody>
                    <a:bodyPr/>
                    <a:lstStyle/>
                    <a:p>
                      <a:r>
                        <a:rPr lang="en-IN" b="1">
                          <a:effectLst/>
                        </a:rPr>
                        <a:t>Virtualization Service Clients</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tc>
                  <a:txBody>
                    <a:bodyPr/>
                    <a:lstStyle/>
                    <a:p>
                      <a:r>
                        <a:rPr lang="en-US" dirty="0">
                          <a:effectLst/>
                        </a:rPr>
                        <a:t>Virtualization Service Clients are synthetic device instances that reside in child partitions. They communicate with the VSPs in the parent partition over the VMBus to fulfill the child partition's device access requests.</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extLst>
                  <a:ext uri="{0D108BD9-81ED-4DB2-BD59-A6C34878D82A}">
                    <a16:rowId xmlns:a16="http://schemas.microsoft.com/office/drawing/2014/main" val="736631888"/>
                  </a:ext>
                </a:extLst>
              </a:tr>
            </a:tbl>
          </a:graphicData>
        </a:graphic>
      </p:graphicFrame>
    </p:spTree>
    <p:extLst>
      <p:ext uri="{BB962C8B-B14F-4D97-AF65-F5344CB8AC3E}">
        <p14:creationId xmlns:p14="http://schemas.microsoft.com/office/powerpoint/2010/main" val="334746435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D3755A-ED56-4B3D-AFE0-4C891C01BB8A}"/>
              </a:ext>
            </a:extLst>
          </p:cNvPr>
          <p:cNvSpPr>
            <a:spLocks noGrp="1"/>
          </p:cNvSpPr>
          <p:nvPr>
            <p:ph sz="quarter" idx="12"/>
          </p:nvPr>
        </p:nvSpPr>
        <p:spPr>
          <a:xfrm>
            <a:off x="1981201" y="1381126"/>
            <a:ext cx="8228012" cy="1590675"/>
          </a:xfrm>
        </p:spPr>
        <p:txBody>
          <a:bodyPr>
            <a:normAutofit/>
          </a:bodyPr>
          <a:lstStyle/>
          <a:p>
            <a:r>
              <a:rPr lang="en-IN" dirty="0"/>
              <a:t>docker tag k8flask:latest </a:t>
            </a:r>
            <a:r>
              <a:rPr lang="en-IN" dirty="0" err="1"/>
              <a:t>eswaribala</a:t>
            </a:r>
            <a:r>
              <a:rPr lang="en-IN" dirty="0"/>
              <a:t>/ecommercecgirepo:p1</a:t>
            </a:r>
          </a:p>
          <a:p>
            <a:r>
              <a:rPr lang="en-IN" dirty="0"/>
              <a:t>Docker push </a:t>
            </a:r>
            <a:r>
              <a:rPr lang="en-IN" dirty="0" err="1"/>
              <a:t>eswaribala</a:t>
            </a:r>
            <a:r>
              <a:rPr lang="en-IN" dirty="0"/>
              <a:t>/ecommercecgirepo:p1</a:t>
            </a:r>
          </a:p>
        </p:txBody>
      </p:sp>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5" name="Picture 4">
            <a:extLst>
              <a:ext uri="{FF2B5EF4-FFF2-40B4-BE49-F238E27FC236}">
                <a16:creationId xmlns:a16="http://schemas.microsoft.com/office/drawing/2014/main" id="{52B83B9F-17DC-4826-94F0-998BA0B60B7D}"/>
              </a:ext>
            </a:extLst>
          </p:cNvPr>
          <p:cNvPicPr>
            <a:picLocks noChangeAspect="1"/>
          </p:cNvPicPr>
          <p:nvPr/>
        </p:nvPicPr>
        <p:blipFill rotWithShape="1">
          <a:blip r:embed="rId2"/>
          <a:srcRect b="31852"/>
          <a:stretch/>
        </p:blipFill>
        <p:spPr>
          <a:xfrm>
            <a:off x="1524000" y="2905125"/>
            <a:ext cx="9144000" cy="3505200"/>
          </a:xfrm>
          <a:prstGeom prst="rect">
            <a:avLst/>
          </a:prstGeom>
        </p:spPr>
      </p:pic>
    </p:spTree>
    <p:extLst>
      <p:ext uri="{BB962C8B-B14F-4D97-AF65-F5344CB8AC3E}">
        <p14:creationId xmlns:p14="http://schemas.microsoft.com/office/powerpoint/2010/main" val="12240570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7" name="Picture 6">
            <a:extLst>
              <a:ext uri="{FF2B5EF4-FFF2-40B4-BE49-F238E27FC236}">
                <a16:creationId xmlns:a16="http://schemas.microsoft.com/office/drawing/2014/main" id="{CBD940D9-946A-427E-BF84-F2F159F2F011}"/>
              </a:ext>
            </a:extLst>
          </p:cNvPr>
          <p:cNvPicPr>
            <a:picLocks noChangeAspect="1"/>
          </p:cNvPicPr>
          <p:nvPr/>
        </p:nvPicPr>
        <p:blipFill>
          <a:blip r:embed="rId2"/>
          <a:stretch>
            <a:fillRect/>
          </a:stretch>
        </p:blipFill>
        <p:spPr>
          <a:xfrm>
            <a:off x="1524000" y="1371600"/>
            <a:ext cx="9144000" cy="5143500"/>
          </a:xfrm>
          <a:prstGeom prst="rect">
            <a:avLst/>
          </a:prstGeom>
        </p:spPr>
      </p:pic>
    </p:spTree>
    <p:extLst>
      <p:ext uri="{BB962C8B-B14F-4D97-AF65-F5344CB8AC3E}">
        <p14:creationId xmlns:p14="http://schemas.microsoft.com/office/powerpoint/2010/main" val="34656658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5" name="Picture 4">
            <a:extLst>
              <a:ext uri="{FF2B5EF4-FFF2-40B4-BE49-F238E27FC236}">
                <a16:creationId xmlns:a16="http://schemas.microsoft.com/office/drawing/2014/main" id="{EED2556F-993E-48A8-B356-9D8FA1BFD006}"/>
              </a:ext>
            </a:extLst>
          </p:cNvPr>
          <p:cNvPicPr>
            <a:picLocks noChangeAspect="1"/>
          </p:cNvPicPr>
          <p:nvPr/>
        </p:nvPicPr>
        <p:blipFill>
          <a:blip r:embed="rId2"/>
          <a:stretch>
            <a:fillRect/>
          </a:stretch>
        </p:blipFill>
        <p:spPr>
          <a:xfrm>
            <a:off x="1515665" y="1295400"/>
            <a:ext cx="9144000" cy="5143500"/>
          </a:xfrm>
          <a:prstGeom prst="rect">
            <a:avLst/>
          </a:prstGeom>
        </p:spPr>
      </p:pic>
    </p:spTree>
    <p:extLst>
      <p:ext uri="{BB962C8B-B14F-4D97-AF65-F5344CB8AC3E}">
        <p14:creationId xmlns:p14="http://schemas.microsoft.com/office/powerpoint/2010/main" val="807394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4" name="Picture 3">
            <a:extLst>
              <a:ext uri="{FF2B5EF4-FFF2-40B4-BE49-F238E27FC236}">
                <a16:creationId xmlns:a16="http://schemas.microsoft.com/office/drawing/2014/main" id="{E23F1B72-0C39-42E8-A1CC-42128BEC8EE4}"/>
              </a:ext>
            </a:extLst>
          </p:cNvPr>
          <p:cNvPicPr>
            <a:picLocks noChangeAspect="1"/>
          </p:cNvPicPr>
          <p:nvPr/>
        </p:nvPicPr>
        <p:blipFill>
          <a:blip r:embed="rId2"/>
          <a:stretch>
            <a:fillRect/>
          </a:stretch>
        </p:blipFill>
        <p:spPr>
          <a:xfrm>
            <a:off x="1538140" y="1371600"/>
            <a:ext cx="9144000" cy="5143500"/>
          </a:xfrm>
          <a:prstGeom prst="rect">
            <a:avLst/>
          </a:prstGeom>
        </p:spPr>
      </p:pic>
    </p:spTree>
    <p:extLst>
      <p:ext uri="{BB962C8B-B14F-4D97-AF65-F5344CB8AC3E}">
        <p14:creationId xmlns:p14="http://schemas.microsoft.com/office/powerpoint/2010/main" val="15731424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5" name="Picture 4">
            <a:extLst>
              <a:ext uri="{FF2B5EF4-FFF2-40B4-BE49-F238E27FC236}">
                <a16:creationId xmlns:a16="http://schemas.microsoft.com/office/drawing/2014/main" id="{AF6923DA-87DD-4ECA-821C-E540C82300B6}"/>
              </a:ext>
            </a:extLst>
          </p:cNvPr>
          <p:cNvPicPr>
            <a:picLocks noChangeAspect="1"/>
          </p:cNvPicPr>
          <p:nvPr/>
        </p:nvPicPr>
        <p:blipFill>
          <a:blip r:embed="rId2"/>
          <a:stretch>
            <a:fillRect/>
          </a:stretch>
        </p:blipFill>
        <p:spPr>
          <a:xfrm>
            <a:off x="1515665" y="1371600"/>
            <a:ext cx="9144000" cy="5143500"/>
          </a:xfrm>
          <a:prstGeom prst="rect">
            <a:avLst/>
          </a:prstGeom>
        </p:spPr>
      </p:pic>
    </p:spTree>
    <p:extLst>
      <p:ext uri="{BB962C8B-B14F-4D97-AF65-F5344CB8AC3E}">
        <p14:creationId xmlns:p14="http://schemas.microsoft.com/office/powerpoint/2010/main" val="22442564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4" name="Picture 3">
            <a:extLst>
              <a:ext uri="{FF2B5EF4-FFF2-40B4-BE49-F238E27FC236}">
                <a16:creationId xmlns:a16="http://schemas.microsoft.com/office/drawing/2014/main" id="{41ECBF7E-FE93-4DEA-932C-0868A8BEF115}"/>
              </a:ext>
            </a:extLst>
          </p:cNvPr>
          <p:cNvPicPr>
            <a:picLocks noChangeAspect="1"/>
          </p:cNvPicPr>
          <p:nvPr/>
        </p:nvPicPr>
        <p:blipFill>
          <a:blip r:embed="rId2"/>
          <a:stretch>
            <a:fillRect/>
          </a:stretch>
        </p:blipFill>
        <p:spPr>
          <a:xfrm>
            <a:off x="1548353" y="1447800"/>
            <a:ext cx="9144000" cy="5143500"/>
          </a:xfrm>
          <a:prstGeom prst="rect">
            <a:avLst/>
          </a:prstGeom>
        </p:spPr>
      </p:pic>
    </p:spTree>
    <p:extLst>
      <p:ext uri="{BB962C8B-B14F-4D97-AF65-F5344CB8AC3E}">
        <p14:creationId xmlns:p14="http://schemas.microsoft.com/office/powerpoint/2010/main" val="11006692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5" name="Picture 4">
            <a:extLst>
              <a:ext uri="{FF2B5EF4-FFF2-40B4-BE49-F238E27FC236}">
                <a16:creationId xmlns:a16="http://schemas.microsoft.com/office/drawing/2014/main" id="{05409247-B78D-46FB-A5DB-0ABCC13B30B7}"/>
              </a:ext>
            </a:extLst>
          </p:cNvPr>
          <p:cNvPicPr>
            <a:picLocks noChangeAspect="1"/>
          </p:cNvPicPr>
          <p:nvPr/>
        </p:nvPicPr>
        <p:blipFill>
          <a:blip r:embed="rId2"/>
          <a:stretch>
            <a:fillRect/>
          </a:stretch>
        </p:blipFill>
        <p:spPr>
          <a:xfrm>
            <a:off x="1524000" y="1371600"/>
            <a:ext cx="9144000" cy="5143500"/>
          </a:xfrm>
          <a:prstGeom prst="rect">
            <a:avLst/>
          </a:prstGeom>
        </p:spPr>
      </p:pic>
    </p:spTree>
    <p:extLst>
      <p:ext uri="{BB962C8B-B14F-4D97-AF65-F5344CB8AC3E}">
        <p14:creationId xmlns:p14="http://schemas.microsoft.com/office/powerpoint/2010/main" val="26725693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4" name="Picture 3">
            <a:extLst>
              <a:ext uri="{FF2B5EF4-FFF2-40B4-BE49-F238E27FC236}">
                <a16:creationId xmlns:a16="http://schemas.microsoft.com/office/drawing/2014/main" id="{42B5E11B-C4FC-4D28-BC92-6E161D2025E7}"/>
              </a:ext>
            </a:extLst>
          </p:cNvPr>
          <p:cNvPicPr>
            <a:picLocks noChangeAspect="1"/>
          </p:cNvPicPr>
          <p:nvPr/>
        </p:nvPicPr>
        <p:blipFill>
          <a:blip r:embed="rId2"/>
          <a:stretch>
            <a:fillRect/>
          </a:stretch>
        </p:blipFill>
        <p:spPr>
          <a:xfrm>
            <a:off x="1524000" y="1295400"/>
            <a:ext cx="9144000" cy="5143500"/>
          </a:xfrm>
          <a:prstGeom prst="rect">
            <a:avLst/>
          </a:prstGeom>
        </p:spPr>
      </p:pic>
    </p:spTree>
    <p:extLst>
      <p:ext uri="{BB962C8B-B14F-4D97-AF65-F5344CB8AC3E}">
        <p14:creationId xmlns:p14="http://schemas.microsoft.com/office/powerpoint/2010/main" val="30184804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8" name="Picture 7">
            <a:extLst>
              <a:ext uri="{FF2B5EF4-FFF2-40B4-BE49-F238E27FC236}">
                <a16:creationId xmlns:a16="http://schemas.microsoft.com/office/drawing/2014/main" id="{58B63935-4A0F-4D2C-AF4B-FA88F1A70FCA}"/>
              </a:ext>
            </a:extLst>
          </p:cNvPr>
          <p:cNvPicPr>
            <a:picLocks noChangeAspect="1"/>
          </p:cNvPicPr>
          <p:nvPr/>
        </p:nvPicPr>
        <p:blipFill>
          <a:blip r:embed="rId2"/>
          <a:stretch>
            <a:fillRect/>
          </a:stretch>
        </p:blipFill>
        <p:spPr>
          <a:xfrm>
            <a:off x="1524000" y="1371600"/>
            <a:ext cx="9144000" cy="5143500"/>
          </a:xfrm>
          <a:prstGeom prst="rect">
            <a:avLst/>
          </a:prstGeom>
        </p:spPr>
      </p:pic>
    </p:spTree>
    <p:extLst>
      <p:ext uri="{BB962C8B-B14F-4D97-AF65-F5344CB8AC3E}">
        <p14:creationId xmlns:p14="http://schemas.microsoft.com/office/powerpoint/2010/main" val="15534574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6" name="Picture 5">
            <a:extLst>
              <a:ext uri="{FF2B5EF4-FFF2-40B4-BE49-F238E27FC236}">
                <a16:creationId xmlns:a16="http://schemas.microsoft.com/office/drawing/2014/main" id="{1AF3CA14-7B2A-4D7C-9C98-5229ADCEA94B}"/>
              </a:ext>
            </a:extLst>
          </p:cNvPr>
          <p:cNvPicPr>
            <a:picLocks noChangeAspect="1"/>
          </p:cNvPicPr>
          <p:nvPr/>
        </p:nvPicPr>
        <p:blipFill rotWithShape="1">
          <a:blip r:embed="rId2"/>
          <a:srcRect b="27408"/>
          <a:stretch/>
        </p:blipFill>
        <p:spPr>
          <a:xfrm>
            <a:off x="1524000" y="1295400"/>
            <a:ext cx="9144000" cy="3733800"/>
          </a:xfrm>
          <a:prstGeom prst="rect">
            <a:avLst/>
          </a:prstGeom>
        </p:spPr>
      </p:pic>
      <p:pic>
        <p:nvPicPr>
          <p:cNvPr id="9" name="Picture 8">
            <a:extLst>
              <a:ext uri="{FF2B5EF4-FFF2-40B4-BE49-F238E27FC236}">
                <a16:creationId xmlns:a16="http://schemas.microsoft.com/office/drawing/2014/main" id="{EA9C7EA5-0A23-4CB2-AD87-25180EF404B4}"/>
              </a:ext>
            </a:extLst>
          </p:cNvPr>
          <p:cNvPicPr>
            <a:picLocks noChangeAspect="1"/>
          </p:cNvPicPr>
          <p:nvPr/>
        </p:nvPicPr>
        <p:blipFill rotWithShape="1">
          <a:blip r:embed="rId3"/>
          <a:srcRect b="73704"/>
          <a:stretch/>
        </p:blipFill>
        <p:spPr>
          <a:xfrm>
            <a:off x="1515665" y="5105400"/>
            <a:ext cx="9144000" cy="1352550"/>
          </a:xfrm>
          <a:prstGeom prst="rect">
            <a:avLst/>
          </a:prstGeom>
        </p:spPr>
      </p:pic>
    </p:spTree>
    <p:extLst>
      <p:ext uri="{BB962C8B-B14F-4D97-AF65-F5344CB8AC3E}">
        <p14:creationId xmlns:p14="http://schemas.microsoft.com/office/powerpoint/2010/main" val="2355236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pic>
        <p:nvPicPr>
          <p:cNvPr id="17412" name="Picture 4">
            <a:extLst>
              <a:ext uri="{FF2B5EF4-FFF2-40B4-BE49-F238E27FC236}">
                <a16:creationId xmlns:a16="http://schemas.microsoft.com/office/drawing/2014/main" id="{F3A2E07D-D003-449F-8267-BE5CBB062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740" y="1447801"/>
            <a:ext cx="794385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4231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D4DB0-DE19-4817-B8A1-1066EEC8DBE8}"/>
              </a:ext>
            </a:extLst>
          </p:cNvPr>
          <p:cNvSpPr>
            <a:spLocks noGrp="1"/>
          </p:cNvSpPr>
          <p:nvPr>
            <p:ph sz="quarter" idx="12"/>
          </p:nvPr>
        </p:nvSpPr>
        <p:spPr/>
        <p:txBody>
          <a:bodyPr/>
          <a:lstStyle/>
          <a:p>
            <a:r>
              <a:rPr lang="en-US" dirty="0"/>
              <a:t>kubectl expose deployment </a:t>
            </a:r>
            <a:r>
              <a:rPr lang="en-US" dirty="0" err="1"/>
              <a:t>cgi</a:t>
            </a:r>
            <a:r>
              <a:rPr lang="en-US" dirty="0"/>
              <a:t>-flask-deployment --type=</a:t>
            </a:r>
            <a:r>
              <a:rPr lang="en-US" dirty="0" err="1"/>
              <a:t>LoadBalancer</a:t>
            </a:r>
            <a:r>
              <a:rPr lang="en-US" dirty="0"/>
              <a:t> --name=flask-app-service-v1</a:t>
            </a:r>
          </a:p>
          <a:p>
            <a:r>
              <a:rPr lang="en-US" dirty="0"/>
              <a:t>Access service using service without port forwarding</a:t>
            </a:r>
          </a:p>
          <a:p>
            <a:r>
              <a:rPr lang="en-US" dirty="0"/>
              <a:t>http://localhost:8087</a:t>
            </a:r>
          </a:p>
          <a:p>
            <a:endParaRPr lang="en-IN" dirty="0"/>
          </a:p>
        </p:txBody>
      </p:sp>
      <p:sp>
        <p:nvSpPr>
          <p:cNvPr id="3" name="Title 2">
            <a:extLst>
              <a:ext uri="{FF2B5EF4-FFF2-40B4-BE49-F238E27FC236}">
                <a16:creationId xmlns:a16="http://schemas.microsoft.com/office/drawing/2014/main" id="{A14321AB-DC40-4ACB-9E9C-70A9BF8082AF}"/>
              </a:ext>
            </a:extLst>
          </p:cNvPr>
          <p:cNvSpPr>
            <a:spLocks noGrp="1"/>
          </p:cNvSpPr>
          <p:nvPr>
            <p:ph type="title"/>
          </p:nvPr>
        </p:nvSpPr>
        <p:spPr/>
        <p:txBody>
          <a:bodyPr/>
          <a:lstStyle/>
          <a:p>
            <a:r>
              <a:rPr lang="en-IN" dirty="0"/>
              <a:t>Expose Service using External IP</a:t>
            </a:r>
          </a:p>
        </p:txBody>
      </p:sp>
    </p:spTree>
    <p:extLst>
      <p:ext uri="{BB962C8B-B14F-4D97-AF65-F5344CB8AC3E}">
        <p14:creationId xmlns:p14="http://schemas.microsoft.com/office/powerpoint/2010/main" val="30298489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4321AB-DC40-4ACB-9E9C-70A9BF8082AF}"/>
              </a:ext>
            </a:extLst>
          </p:cNvPr>
          <p:cNvSpPr>
            <a:spLocks noGrp="1"/>
          </p:cNvSpPr>
          <p:nvPr>
            <p:ph type="title"/>
          </p:nvPr>
        </p:nvSpPr>
        <p:spPr/>
        <p:txBody>
          <a:bodyPr/>
          <a:lstStyle/>
          <a:p>
            <a:r>
              <a:rPr lang="en-IN" dirty="0"/>
              <a:t>Expose Service using External IP</a:t>
            </a:r>
          </a:p>
        </p:txBody>
      </p:sp>
      <p:pic>
        <p:nvPicPr>
          <p:cNvPr id="7" name="Picture 6">
            <a:extLst>
              <a:ext uri="{FF2B5EF4-FFF2-40B4-BE49-F238E27FC236}">
                <a16:creationId xmlns:a16="http://schemas.microsoft.com/office/drawing/2014/main" id="{66CF4696-C4C5-4039-B262-91F2A3689621}"/>
              </a:ext>
            </a:extLst>
          </p:cNvPr>
          <p:cNvPicPr>
            <a:picLocks noChangeAspect="1"/>
          </p:cNvPicPr>
          <p:nvPr/>
        </p:nvPicPr>
        <p:blipFill>
          <a:blip r:embed="rId2"/>
          <a:stretch>
            <a:fillRect/>
          </a:stretch>
        </p:blipFill>
        <p:spPr>
          <a:xfrm>
            <a:off x="1524000" y="1371600"/>
            <a:ext cx="9144000" cy="5143500"/>
          </a:xfrm>
          <a:prstGeom prst="rect">
            <a:avLst/>
          </a:prstGeom>
        </p:spPr>
      </p:pic>
    </p:spTree>
    <p:extLst>
      <p:ext uri="{BB962C8B-B14F-4D97-AF65-F5344CB8AC3E}">
        <p14:creationId xmlns:p14="http://schemas.microsoft.com/office/powerpoint/2010/main" val="6548018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4321AB-DC40-4ACB-9E9C-70A9BF8082AF}"/>
              </a:ext>
            </a:extLst>
          </p:cNvPr>
          <p:cNvSpPr>
            <a:spLocks noGrp="1"/>
          </p:cNvSpPr>
          <p:nvPr>
            <p:ph type="title"/>
          </p:nvPr>
        </p:nvSpPr>
        <p:spPr/>
        <p:txBody>
          <a:bodyPr/>
          <a:lstStyle/>
          <a:p>
            <a:r>
              <a:rPr lang="en-IN" dirty="0"/>
              <a:t>Expose Service using External IP</a:t>
            </a:r>
          </a:p>
        </p:txBody>
      </p:sp>
      <p:pic>
        <p:nvPicPr>
          <p:cNvPr id="4" name="Picture 3">
            <a:extLst>
              <a:ext uri="{FF2B5EF4-FFF2-40B4-BE49-F238E27FC236}">
                <a16:creationId xmlns:a16="http://schemas.microsoft.com/office/drawing/2014/main" id="{B9C324AE-8F8F-44F3-915E-6796A96590DE}"/>
              </a:ext>
            </a:extLst>
          </p:cNvPr>
          <p:cNvPicPr>
            <a:picLocks noChangeAspect="1"/>
          </p:cNvPicPr>
          <p:nvPr/>
        </p:nvPicPr>
        <p:blipFill rotWithShape="1">
          <a:blip r:embed="rId2"/>
          <a:srcRect b="27070"/>
          <a:stretch/>
        </p:blipFill>
        <p:spPr>
          <a:xfrm>
            <a:off x="1524000" y="1752601"/>
            <a:ext cx="9144000" cy="3751129"/>
          </a:xfrm>
          <a:prstGeom prst="rect">
            <a:avLst/>
          </a:prstGeom>
        </p:spPr>
      </p:pic>
    </p:spTree>
    <p:extLst>
      <p:ext uri="{BB962C8B-B14F-4D97-AF65-F5344CB8AC3E}">
        <p14:creationId xmlns:p14="http://schemas.microsoft.com/office/powerpoint/2010/main" val="20876085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A53828-C331-4E5F-AD5F-9B43F20FAC92}"/>
              </a:ext>
            </a:extLst>
          </p:cNvPr>
          <p:cNvSpPr>
            <a:spLocks noGrp="1"/>
          </p:cNvSpPr>
          <p:nvPr>
            <p:ph sz="quarter" idx="12"/>
          </p:nvPr>
        </p:nvSpPr>
        <p:spPr/>
        <p:txBody>
          <a:bodyPr/>
          <a:lstStyle/>
          <a:p>
            <a:r>
              <a:rPr lang="en-US" dirty="0"/>
              <a:t>In Kubernetes, an Ingress is an object that allows access to Kubernetes services from outside the Kubernetes cluster. </a:t>
            </a:r>
          </a:p>
          <a:p>
            <a:r>
              <a:rPr lang="en-US" dirty="0"/>
              <a:t>We configure access by creating a collection of rules that define which inbound connections reach which services.</a:t>
            </a:r>
            <a:endParaRPr lang="en-IN" dirty="0"/>
          </a:p>
        </p:txBody>
      </p:sp>
      <p:sp>
        <p:nvSpPr>
          <p:cNvPr id="3" name="Title 2">
            <a:extLst>
              <a:ext uri="{FF2B5EF4-FFF2-40B4-BE49-F238E27FC236}">
                <a16:creationId xmlns:a16="http://schemas.microsoft.com/office/drawing/2014/main" id="{F70D4B3F-4070-4AE5-A752-5E961E595E72}"/>
              </a:ext>
            </a:extLst>
          </p:cNvPr>
          <p:cNvSpPr>
            <a:spLocks noGrp="1"/>
          </p:cNvSpPr>
          <p:nvPr>
            <p:ph type="title"/>
          </p:nvPr>
        </p:nvSpPr>
        <p:spPr/>
        <p:txBody>
          <a:bodyPr/>
          <a:lstStyle/>
          <a:p>
            <a:r>
              <a:rPr lang="en-IN" dirty="0"/>
              <a:t>What is an Ingress?</a:t>
            </a:r>
          </a:p>
        </p:txBody>
      </p:sp>
    </p:spTree>
    <p:extLst>
      <p:ext uri="{BB962C8B-B14F-4D97-AF65-F5344CB8AC3E}">
        <p14:creationId xmlns:p14="http://schemas.microsoft.com/office/powerpoint/2010/main" val="17094719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A53828-C331-4E5F-AD5F-9B43F20FAC92}"/>
              </a:ext>
            </a:extLst>
          </p:cNvPr>
          <p:cNvSpPr>
            <a:spLocks noGrp="1"/>
          </p:cNvSpPr>
          <p:nvPr>
            <p:ph sz="quarter" idx="12"/>
          </p:nvPr>
        </p:nvSpPr>
        <p:spPr/>
        <p:txBody>
          <a:bodyPr/>
          <a:lstStyle/>
          <a:p>
            <a:r>
              <a:rPr lang="en-US" dirty="0"/>
              <a:t>For example, you might want to send requests to example.com/</a:t>
            </a:r>
            <a:r>
              <a:rPr lang="en-US" dirty="0" err="1"/>
              <a:t>api</a:t>
            </a:r>
            <a:r>
              <a:rPr lang="en-US" dirty="0"/>
              <a:t>/v1/ to an api-v1 service, and requests to example.com/</a:t>
            </a:r>
            <a:r>
              <a:rPr lang="en-US" dirty="0" err="1"/>
              <a:t>api</a:t>
            </a:r>
            <a:r>
              <a:rPr lang="en-US" dirty="0"/>
              <a:t>/v2/ to the api-v2 service.</a:t>
            </a:r>
          </a:p>
          <a:p>
            <a:r>
              <a:rPr lang="en-US" dirty="0"/>
              <a:t>With an Ingress, we can easily set this up without creating a bunch of </a:t>
            </a:r>
            <a:r>
              <a:rPr lang="en-US" dirty="0" err="1"/>
              <a:t>LoadBalancers</a:t>
            </a:r>
            <a:r>
              <a:rPr lang="en-US" dirty="0"/>
              <a:t> or exposing each service on the Node.</a:t>
            </a:r>
            <a:endParaRPr lang="en-IN" dirty="0"/>
          </a:p>
        </p:txBody>
      </p:sp>
      <p:sp>
        <p:nvSpPr>
          <p:cNvPr id="3" name="Title 2">
            <a:extLst>
              <a:ext uri="{FF2B5EF4-FFF2-40B4-BE49-F238E27FC236}">
                <a16:creationId xmlns:a16="http://schemas.microsoft.com/office/drawing/2014/main" id="{F70D4B3F-4070-4AE5-A752-5E961E595E72}"/>
              </a:ext>
            </a:extLst>
          </p:cNvPr>
          <p:cNvSpPr>
            <a:spLocks noGrp="1"/>
          </p:cNvSpPr>
          <p:nvPr>
            <p:ph type="title"/>
          </p:nvPr>
        </p:nvSpPr>
        <p:spPr/>
        <p:txBody>
          <a:bodyPr/>
          <a:lstStyle/>
          <a:p>
            <a:r>
              <a:rPr lang="en-IN" dirty="0"/>
              <a:t>What is an Ingress?</a:t>
            </a:r>
          </a:p>
        </p:txBody>
      </p:sp>
    </p:spTree>
    <p:extLst>
      <p:ext uri="{BB962C8B-B14F-4D97-AF65-F5344CB8AC3E}">
        <p14:creationId xmlns:p14="http://schemas.microsoft.com/office/powerpoint/2010/main" val="28479871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F2254-AA3A-41BB-B3CA-633E4842066D}"/>
              </a:ext>
            </a:extLst>
          </p:cNvPr>
          <p:cNvSpPr>
            <a:spLocks noGrp="1"/>
          </p:cNvSpPr>
          <p:nvPr>
            <p:ph type="title"/>
          </p:nvPr>
        </p:nvSpPr>
        <p:spPr/>
        <p:txBody>
          <a:bodyPr/>
          <a:lstStyle/>
          <a:p>
            <a:r>
              <a:rPr lang="en-IN" dirty="0"/>
              <a:t>Kubernetes Ingress vs </a:t>
            </a:r>
            <a:r>
              <a:rPr lang="en-IN" dirty="0" err="1"/>
              <a:t>LoadBalancer</a:t>
            </a:r>
            <a:r>
              <a:rPr lang="en-IN" dirty="0"/>
              <a:t> vs </a:t>
            </a:r>
            <a:r>
              <a:rPr lang="en-IN" dirty="0" err="1"/>
              <a:t>NodePort</a:t>
            </a:r>
            <a:endParaRPr lang="en-IN" dirty="0"/>
          </a:p>
        </p:txBody>
      </p:sp>
      <p:pic>
        <p:nvPicPr>
          <p:cNvPr id="2050" name="Picture 2" descr="nodeport in kubernetes">
            <a:extLst>
              <a:ext uri="{FF2B5EF4-FFF2-40B4-BE49-F238E27FC236}">
                <a16:creationId xmlns:a16="http://schemas.microsoft.com/office/drawing/2014/main" id="{02918626-6082-464C-9E1D-5EAA8B647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88919"/>
            <a:ext cx="76200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505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F2254-AA3A-41BB-B3CA-633E4842066D}"/>
              </a:ext>
            </a:extLst>
          </p:cNvPr>
          <p:cNvSpPr>
            <a:spLocks noGrp="1"/>
          </p:cNvSpPr>
          <p:nvPr>
            <p:ph type="title"/>
          </p:nvPr>
        </p:nvSpPr>
        <p:spPr/>
        <p:txBody>
          <a:bodyPr/>
          <a:lstStyle/>
          <a:p>
            <a:r>
              <a:rPr lang="en-IN" dirty="0"/>
              <a:t>Kubernetes Ingress vs </a:t>
            </a:r>
            <a:r>
              <a:rPr lang="en-IN" dirty="0" err="1"/>
              <a:t>LoadBalancer</a:t>
            </a:r>
            <a:r>
              <a:rPr lang="en-IN" dirty="0"/>
              <a:t> vs </a:t>
            </a:r>
            <a:r>
              <a:rPr lang="en-IN" dirty="0" err="1"/>
              <a:t>NodePort</a:t>
            </a:r>
            <a:endParaRPr lang="en-IN" dirty="0"/>
          </a:p>
        </p:txBody>
      </p:sp>
      <p:pic>
        <p:nvPicPr>
          <p:cNvPr id="3074" name="Picture 2" descr="loadbalancer in kubernetes">
            <a:extLst>
              <a:ext uri="{FF2B5EF4-FFF2-40B4-BE49-F238E27FC236}">
                <a16:creationId xmlns:a16="http://schemas.microsoft.com/office/drawing/2014/main" id="{185452C6-919A-42D7-8BE0-2515D7E94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799" y="1295400"/>
            <a:ext cx="638968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2836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F2254-AA3A-41BB-B3CA-633E4842066D}"/>
              </a:ext>
            </a:extLst>
          </p:cNvPr>
          <p:cNvSpPr>
            <a:spLocks noGrp="1"/>
          </p:cNvSpPr>
          <p:nvPr>
            <p:ph type="title"/>
          </p:nvPr>
        </p:nvSpPr>
        <p:spPr/>
        <p:txBody>
          <a:bodyPr/>
          <a:lstStyle/>
          <a:p>
            <a:r>
              <a:rPr lang="en-IN" dirty="0"/>
              <a:t>Kubernetes Ingress vs </a:t>
            </a:r>
            <a:r>
              <a:rPr lang="en-IN" dirty="0" err="1"/>
              <a:t>LoadBalancer</a:t>
            </a:r>
            <a:r>
              <a:rPr lang="en-IN" dirty="0"/>
              <a:t> vs </a:t>
            </a:r>
            <a:r>
              <a:rPr lang="en-IN" dirty="0" err="1"/>
              <a:t>NodePort</a:t>
            </a:r>
            <a:endParaRPr lang="en-IN" dirty="0"/>
          </a:p>
        </p:txBody>
      </p:sp>
      <p:pic>
        <p:nvPicPr>
          <p:cNvPr id="4098" name="Picture 2" descr="ingress in kubernetes">
            <a:extLst>
              <a:ext uri="{FF2B5EF4-FFF2-40B4-BE49-F238E27FC236}">
                <a16:creationId xmlns:a16="http://schemas.microsoft.com/office/drawing/2014/main" id="{D442E4B1-EA22-4BFB-A7BB-2F36D735C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41" y="1371600"/>
            <a:ext cx="780732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0115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151CEB-877C-4225-8042-A10955249C26}"/>
              </a:ext>
            </a:extLst>
          </p:cNvPr>
          <p:cNvSpPr>
            <a:spLocks noGrp="1"/>
          </p:cNvSpPr>
          <p:nvPr>
            <p:ph sz="quarter" idx="12"/>
          </p:nvPr>
        </p:nvSpPr>
        <p:spPr/>
        <p:txBody>
          <a:bodyPr/>
          <a:lstStyle/>
          <a:p>
            <a:r>
              <a:rPr lang="en-IN" dirty="0"/>
              <a:t>ingress installation</a:t>
            </a:r>
          </a:p>
          <a:p>
            <a:r>
              <a:rPr lang="en-IN" dirty="0" err="1"/>
              <a:t>kubectl</a:t>
            </a:r>
            <a:r>
              <a:rPr lang="en-IN" dirty="0"/>
              <a:t> apply -f https://raw.githubusercontent.com/kubernetes/ingress-nginx/controller-v0.41.2/deploy/static/provider/cloud/deploy.yaml</a:t>
            </a:r>
          </a:p>
          <a:p>
            <a:endParaRPr lang="en-IN" dirty="0"/>
          </a:p>
          <a:p>
            <a:r>
              <a:rPr lang="en-IN" dirty="0"/>
              <a:t>verify installation</a:t>
            </a:r>
          </a:p>
          <a:p>
            <a:r>
              <a:rPr lang="en-IN" dirty="0" err="1"/>
              <a:t>kubectl</a:t>
            </a:r>
            <a:r>
              <a:rPr lang="en-IN" dirty="0"/>
              <a:t> get pods -n ingress-</a:t>
            </a:r>
            <a:r>
              <a:rPr lang="en-IN" dirty="0" err="1"/>
              <a:t>nginx</a:t>
            </a:r>
            <a:r>
              <a:rPr lang="en-IN" dirty="0"/>
              <a:t> -l app.kubernetes.io/name=ingress-</a:t>
            </a:r>
            <a:r>
              <a:rPr lang="en-IN" dirty="0" err="1"/>
              <a:t>nginx</a:t>
            </a:r>
            <a:r>
              <a:rPr lang="en-IN" dirty="0"/>
              <a:t> --watch</a:t>
            </a:r>
          </a:p>
        </p:txBody>
      </p:sp>
      <p:sp>
        <p:nvSpPr>
          <p:cNvPr id="3" name="Title 2">
            <a:extLst>
              <a:ext uri="{FF2B5EF4-FFF2-40B4-BE49-F238E27FC236}">
                <a16:creationId xmlns:a16="http://schemas.microsoft.com/office/drawing/2014/main" id="{2BC806F9-ADD9-4B6A-AE0E-7B7AA61114DC}"/>
              </a:ext>
            </a:extLst>
          </p:cNvPr>
          <p:cNvSpPr>
            <a:spLocks noGrp="1"/>
          </p:cNvSpPr>
          <p:nvPr>
            <p:ph type="title"/>
          </p:nvPr>
        </p:nvSpPr>
        <p:spPr/>
        <p:txBody>
          <a:bodyPr/>
          <a:lstStyle/>
          <a:p>
            <a:r>
              <a:rPr lang="en-IN" dirty="0" err="1"/>
              <a:t>Loadbalance</a:t>
            </a:r>
            <a:r>
              <a:rPr lang="en-IN" dirty="0"/>
              <a:t> and Routing - Ingress</a:t>
            </a:r>
          </a:p>
        </p:txBody>
      </p:sp>
    </p:spTree>
    <p:extLst>
      <p:ext uri="{BB962C8B-B14F-4D97-AF65-F5344CB8AC3E}">
        <p14:creationId xmlns:p14="http://schemas.microsoft.com/office/powerpoint/2010/main" val="106592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FA7358-E273-4C3A-88A1-903CEE8CF8BA}"/>
              </a:ext>
            </a:extLst>
          </p:cNvPr>
          <p:cNvSpPr>
            <a:spLocks noGrp="1"/>
          </p:cNvSpPr>
          <p:nvPr>
            <p:ph sz="quarter" idx="12"/>
          </p:nvPr>
        </p:nvSpPr>
        <p:spPr/>
        <p:txBody>
          <a:bodyPr/>
          <a:lstStyle/>
          <a:p>
            <a:r>
              <a:rPr lang="en-US" dirty="0"/>
              <a:t>kubectl apply -f </a:t>
            </a:r>
            <a:r>
              <a:rPr lang="en-US" dirty="0" err="1"/>
              <a:t>apple.yaml</a:t>
            </a:r>
            <a:endParaRPr lang="en-US" dirty="0"/>
          </a:p>
          <a:p>
            <a:r>
              <a:rPr lang="en-US" dirty="0"/>
              <a:t>kubectl apply -f </a:t>
            </a:r>
            <a:r>
              <a:rPr lang="en-US" dirty="0" err="1"/>
              <a:t>banana.yaml</a:t>
            </a:r>
            <a:endParaRPr lang="en-US" dirty="0"/>
          </a:p>
          <a:p>
            <a:r>
              <a:rPr lang="en-US" dirty="0"/>
              <a:t>kubectl apply -f </a:t>
            </a:r>
            <a:r>
              <a:rPr lang="en-US" dirty="0" err="1"/>
              <a:t>ingress.yaml</a:t>
            </a:r>
            <a:endParaRPr lang="en-US" dirty="0"/>
          </a:p>
          <a:p>
            <a:r>
              <a:rPr lang="nb-NO" dirty="0"/>
              <a:t>curl -kL </a:t>
            </a:r>
            <a:r>
              <a:rPr lang="nb-NO" dirty="0">
                <a:hlinkClick r:id="rId2"/>
              </a:rPr>
              <a:t>http://localhost/apple</a:t>
            </a:r>
            <a:endParaRPr lang="nb-NO" dirty="0"/>
          </a:p>
          <a:p>
            <a:r>
              <a:rPr lang="nb-NO" dirty="0"/>
              <a:t>curl -kL </a:t>
            </a:r>
            <a:r>
              <a:rPr lang="nb-NO" dirty="0">
                <a:hlinkClick r:id="rId3"/>
              </a:rPr>
              <a:t>http://localhost/banana</a:t>
            </a:r>
            <a:endParaRPr lang="nb-NO" dirty="0"/>
          </a:p>
          <a:p>
            <a:endParaRPr lang="en-IN" dirty="0"/>
          </a:p>
        </p:txBody>
      </p:sp>
      <p:sp>
        <p:nvSpPr>
          <p:cNvPr id="3" name="Title 2">
            <a:extLst>
              <a:ext uri="{FF2B5EF4-FFF2-40B4-BE49-F238E27FC236}">
                <a16:creationId xmlns:a16="http://schemas.microsoft.com/office/drawing/2014/main" id="{2BC806F9-ADD9-4B6A-AE0E-7B7AA61114DC}"/>
              </a:ext>
            </a:extLst>
          </p:cNvPr>
          <p:cNvSpPr>
            <a:spLocks noGrp="1"/>
          </p:cNvSpPr>
          <p:nvPr>
            <p:ph type="title"/>
          </p:nvPr>
        </p:nvSpPr>
        <p:spPr/>
        <p:txBody>
          <a:bodyPr/>
          <a:lstStyle/>
          <a:p>
            <a:r>
              <a:rPr lang="en-IN" dirty="0" err="1"/>
              <a:t>Loadbalance</a:t>
            </a:r>
            <a:r>
              <a:rPr lang="en-IN" dirty="0"/>
              <a:t> and Routing - Ingress</a:t>
            </a:r>
          </a:p>
        </p:txBody>
      </p:sp>
    </p:spTree>
    <p:extLst>
      <p:ext uri="{BB962C8B-B14F-4D97-AF65-F5344CB8AC3E}">
        <p14:creationId xmlns:p14="http://schemas.microsoft.com/office/powerpoint/2010/main" val="3351666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lstStyle/>
          <a:p>
            <a:r>
              <a:rPr lang="en-US" dirty="0"/>
              <a:t>APIC – Advanced Programmable Interrupt Controller – A device which allows priority levels to be assigned to its interrupt outputs.</a:t>
            </a:r>
          </a:p>
          <a:p>
            <a:r>
              <a:rPr lang="en-US" dirty="0"/>
              <a:t>Child Partition – Partition that hosts a guest operating system - All access to physical memory and devices by a child partition is provided via the Virtual Machine Bus (VMBus) or the hypervisor.</a:t>
            </a:r>
          </a:p>
          <a:p>
            <a:r>
              <a:rPr lang="en-US" dirty="0" err="1"/>
              <a:t>Hypercall</a:t>
            </a:r>
            <a:r>
              <a:rPr lang="en-US" dirty="0"/>
              <a:t> – Interface for communication with the hypervisor - The </a:t>
            </a:r>
            <a:r>
              <a:rPr lang="en-US" dirty="0" err="1"/>
              <a:t>hypercall</a:t>
            </a:r>
            <a:r>
              <a:rPr lang="en-US" dirty="0"/>
              <a:t> interface accommodates access to the optimizations provided by the hypervisor.</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33814864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F66FA-7CD9-478F-8AD7-4F3FE81F68A0}"/>
              </a:ext>
            </a:extLst>
          </p:cNvPr>
          <p:cNvSpPr>
            <a:spLocks noGrp="1"/>
          </p:cNvSpPr>
          <p:nvPr>
            <p:ph sz="quarter" idx="12"/>
          </p:nvPr>
        </p:nvSpPr>
        <p:spPr/>
        <p:txBody>
          <a:bodyPr>
            <a:normAutofit/>
          </a:bodyPr>
          <a:lstStyle/>
          <a:p>
            <a:r>
              <a:rPr lang="en-US" dirty="0"/>
              <a:t>In simple terms, Helm is a package manager for Kubernetes. </a:t>
            </a:r>
          </a:p>
          <a:p>
            <a:r>
              <a:rPr lang="en-US" dirty="0"/>
              <a:t>Helm is the K8s equivalent of yum or apt. </a:t>
            </a:r>
          </a:p>
          <a:p>
            <a:r>
              <a:rPr lang="en-US" dirty="0"/>
              <a:t>Helm deploys charts, which you can think of as a packaged application. </a:t>
            </a:r>
          </a:p>
          <a:p>
            <a:r>
              <a:rPr lang="en-US" dirty="0"/>
              <a:t>It is a collection of all your versioned, pre-configured application resources which can be deployed as one unit. </a:t>
            </a:r>
          </a:p>
          <a:p>
            <a:r>
              <a:rPr lang="en-US" dirty="0"/>
              <a:t>You can then deploy another version of the chart with a different set of configuration.</a:t>
            </a:r>
            <a:endParaRPr lang="en-IN" dirty="0"/>
          </a:p>
        </p:txBody>
      </p:sp>
      <p:sp>
        <p:nvSpPr>
          <p:cNvPr id="3" name="Title 2">
            <a:extLst>
              <a:ext uri="{FF2B5EF4-FFF2-40B4-BE49-F238E27FC236}">
                <a16:creationId xmlns:a16="http://schemas.microsoft.com/office/drawing/2014/main" id="{9495E2A7-717B-4688-84B4-4D43D289425F}"/>
              </a:ext>
            </a:extLst>
          </p:cNvPr>
          <p:cNvSpPr>
            <a:spLocks noGrp="1"/>
          </p:cNvSpPr>
          <p:nvPr>
            <p:ph type="title"/>
          </p:nvPr>
        </p:nvSpPr>
        <p:spPr/>
        <p:txBody>
          <a:bodyPr/>
          <a:lstStyle/>
          <a:p>
            <a:r>
              <a:rPr lang="en-IN" dirty="0"/>
              <a:t>What is helm</a:t>
            </a:r>
          </a:p>
        </p:txBody>
      </p:sp>
    </p:spTree>
    <p:extLst>
      <p:ext uri="{BB962C8B-B14F-4D97-AF65-F5344CB8AC3E}">
        <p14:creationId xmlns:p14="http://schemas.microsoft.com/office/powerpoint/2010/main" val="2826594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F66FA-7CD9-478F-8AD7-4F3FE81F68A0}"/>
              </a:ext>
            </a:extLst>
          </p:cNvPr>
          <p:cNvSpPr>
            <a:spLocks noGrp="1"/>
          </p:cNvSpPr>
          <p:nvPr>
            <p:ph sz="quarter" idx="12"/>
          </p:nvPr>
        </p:nvSpPr>
        <p:spPr/>
        <p:txBody>
          <a:bodyPr>
            <a:normAutofit/>
          </a:bodyPr>
          <a:lstStyle/>
          <a:p>
            <a:r>
              <a:rPr lang="en-US" dirty="0"/>
              <a:t>Helm helps in three key ways:</a:t>
            </a:r>
          </a:p>
          <a:p>
            <a:r>
              <a:rPr lang="en-US" dirty="0"/>
              <a:t>Improves productivity</a:t>
            </a:r>
          </a:p>
          <a:p>
            <a:r>
              <a:rPr lang="en-US" dirty="0"/>
              <a:t>Reduces the complexity of deployments of microservices</a:t>
            </a:r>
          </a:p>
          <a:p>
            <a:r>
              <a:rPr lang="en-US" dirty="0"/>
              <a:t>Enables the adaptation of cloud native applications</a:t>
            </a:r>
            <a:endParaRPr lang="en-IN" dirty="0"/>
          </a:p>
        </p:txBody>
      </p:sp>
      <p:sp>
        <p:nvSpPr>
          <p:cNvPr id="3" name="Title 2">
            <a:extLst>
              <a:ext uri="{FF2B5EF4-FFF2-40B4-BE49-F238E27FC236}">
                <a16:creationId xmlns:a16="http://schemas.microsoft.com/office/drawing/2014/main" id="{9495E2A7-717B-4688-84B4-4D43D289425F}"/>
              </a:ext>
            </a:extLst>
          </p:cNvPr>
          <p:cNvSpPr>
            <a:spLocks noGrp="1"/>
          </p:cNvSpPr>
          <p:nvPr>
            <p:ph type="title"/>
          </p:nvPr>
        </p:nvSpPr>
        <p:spPr/>
        <p:txBody>
          <a:bodyPr/>
          <a:lstStyle/>
          <a:p>
            <a:r>
              <a:rPr lang="en-IN" dirty="0"/>
              <a:t>What is helm</a:t>
            </a:r>
          </a:p>
        </p:txBody>
      </p:sp>
    </p:spTree>
    <p:extLst>
      <p:ext uri="{BB962C8B-B14F-4D97-AF65-F5344CB8AC3E}">
        <p14:creationId xmlns:p14="http://schemas.microsoft.com/office/powerpoint/2010/main" val="17768227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95A3E0-9F1C-4E84-B552-6CFFE4895E5F}"/>
              </a:ext>
            </a:extLst>
          </p:cNvPr>
          <p:cNvSpPr>
            <a:spLocks noGrp="1"/>
          </p:cNvSpPr>
          <p:nvPr>
            <p:ph sz="quarter" idx="12"/>
          </p:nvPr>
        </p:nvSpPr>
        <p:spPr/>
        <p:txBody>
          <a:bodyPr/>
          <a:lstStyle/>
          <a:p>
            <a:r>
              <a:rPr lang="en-US" dirty="0"/>
              <a:t>Helm Charts are simply Kubernetes YAML manifests combined into a single package that can be advertised to your Kubernetes clusters. </a:t>
            </a:r>
          </a:p>
          <a:p>
            <a:r>
              <a:rPr lang="en-US" dirty="0"/>
              <a:t>Once packaged, installing a Helm Chart into your cluster is as easy as running a single helm install, which really simplifies the deployment of containerized applications.</a:t>
            </a:r>
            <a:endParaRPr lang="en-IN" dirty="0"/>
          </a:p>
        </p:txBody>
      </p:sp>
      <p:sp>
        <p:nvSpPr>
          <p:cNvPr id="3" name="Title 2">
            <a:extLst>
              <a:ext uri="{FF2B5EF4-FFF2-40B4-BE49-F238E27FC236}">
                <a16:creationId xmlns:a16="http://schemas.microsoft.com/office/drawing/2014/main" id="{E29FE74F-27D8-4AE6-9E13-1952EF835A9C}"/>
              </a:ext>
            </a:extLst>
          </p:cNvPr>
          <p:cNvSpPr>
            <a:spLocks noGrp="1"/>
          </p:cNvSpPr>
          <p:nvPr>
            <p:ph type="title"/>
          </p:nvPr>
        </p:nvSpPr>
        <p:spPr/>
        <p:txBody>
          <a:bodyPr/>
          <a:lstStyle/>
          <a:p>
            <a:r>
              <a:rPr lang="en-IN" dirty="0"/>
              <a:t>What are Helm charts?</a:t>
            </a:r>
          </a:p>
        </p:txBody>
      </p:sp>
    </p:spTree>
    <p:extLst>
      <p:ext uri="{BB962C8B-B14F-4D97-AF65-F5344CB8AC3E}">
        <p14:creationId xmlns:p14="http://schemas.microsoft.com/office/powerpoint/2010/main" val="90717512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1D0C09-3CF6-49D9-B9DF-B085D6B6FC7A}"/>
              </a:ext>
            </a:extLst>
          </p:cNvPr>
          <p:cNvSpPr>
            <a:spLocks noGrp="1"/>
          </p:cNvSpPr>
          <p:nvPr>
            <p:ph sz="quarter" idx="12"/>
          </p:nvPr>
        </p:nvSpPr>
        <p:spPr/>
        <p:txBody>
          <a:bodyPr>
            <a:normAutofit fontScale="92500"/>
          </a:bodyPr>
          <a:lstStyle/>
          <a:p>
            <a:r>
              <a:rPr lang="en-IN" dirty="0" err="1"/>
              <a:t>choco</a:t>
            </a:r>
            <a:r>
              <a:rPr lang="en-IN" dirty="0"/>
              <a:t> install </a:t>
            </a:r>
            <a:r>
              <a:rPr lang="en-IN" dirty="0" err="1"/>
              <a:t>kubernetes</a:t>
            </a:r>
            <a:r>
              <a:rPr lang="en-IN" dirty="0"/>
              <a:t>-helm</a:t>
            </a:r>
          </a:p>
          <a:p>
            <a:r>
              <a:rPr lang="en-IN" dirty="0"/>
              <a:t>Or</a:t>
            </a:r>
          </a:p>
          <a:p>
            <a:r>
              <a:rPr lang="en-IN" dirty="0">
                <a:hlinkClick r:id="rId2"/>
              </a:rPr>
              <a:t>https://github.com/helm/helm/releases</a:t>
            </a:r>
            <a:endParaRPr lang="en-IN" dirty="0"/>
          </a:p>
          <a:p>
            <a:r>
              <a:rPr lang="en-IN" dirty="0"/>
              <a:t>Unzip</a:t>
            </a:r>
          </a:p>
          <a:p>
            <a:r>
              <a:rPr lang="en-US" b="0" i="0" dirty="0">
                <a:solidFill>
                  <a:srgbClr val="333333"/>
                </a:solidFill>
                <a:effectLst/>
                <a:latin typeface="Open Sans"/>
              </a:rPr>
              <a:t>Initialize helm using the</a:t>
            </a:r>
            <a:r>
              <a:rPr lang="en-US" b="1" i="0" dirty="0">
                <a:solidFill>
                  <a:srgbClr val="333333"/>
                </a:solidFill>
                <a:effectLst/>
                <a:latin typeface="Open Sans"/>
              </a:rPr>
              <a:t> helm </a:t>
            </a:r>
            <a:r>
              <a:rPr lang="en-US" b="1" i="0" dirty="0" err="1">
                <a:solidFill>
                  <a:srgbClr val="333333"/>
                </a:solidFill>
                <a:effectLst/>
                <a:latin typeface="Open Sans"/>
              </a:rPr>
              <a:t>init</a:t>
            </a:r>
            <a:r>
              <a:rPr lang="en-US" b="1" i="0" dirty="0">
                <a:solidFill>
                  <a:srgbClr val="333333"/>
                </a:solidFill>
                <a:effectLst/>
                <a:latin typeface="Open Sans"/>
              </a:rPr>
              <a:t> </a:t>
            </a:r>
            <a:r>
              <a:rPr lang="en-US" b="0" i="0" dirty="0">
                <a:solidFill>
                  <a:srgbClr val="333333"/>
                </a:solidFill>
                <a:effectLst/>
                <a:latin typeface="Open Sans"/>
              </a:rPr>
              <a:t>command.</a:t>
            </a:r>
            <a:endParaRPr lang="en-IN" b="0" i="0" dirty="0">
              <a:solidFill>
                <a:srgbClr val="333333"/>
              </a:solidFill>
              <a:effectLst/>
              <a:latin typeface="Open Sans"/>
            </a:endParaRPr>
          </a:p>
          <a:p>
            <a:r>
              <a:rPr lang="en-US" dirty="0"/>
              <a:t>Finally, add the repo of the helm chart using the below-given command.</a:t>
            </a:r>
          </a:p>
          <a:p>
            <a:r>
              <a:rPr lang="en-IN" dirty="0"/>
              <a:t>helm repo add stable </a:t>
            </a:r>
            <a:r>
              <a:rPr lang="en-IN" dirty="0">
                <a:hlinkClick r:id="rId3"/>
              </a:rPr>
              <a:t>https://kubernetes-charts.storage.googleapis.com/</a:t>
            </a:r>
            <a:endParaRPr lang="en-IN" dirty="0"/>
          </a:p>
          <a:p>
            <a:r>
              <a:rPr lang="en-IN" dirty="0"/>
              <a:t>helm repo list</a:t>
            </a:r>
          </a:p>
          <a:p>
            <a:endParaRPr lang="en-IN" dirty="0"/>
          </a:p>
          <a:p>
            <a:endParaRPr lang="en-IN" dirty="0"/>
          </a:p>
          <a:p>
            <a:endParaRPr lang="en-IN" dirty="0"/>
          </a:p>
        </p:txBody>
      </p:sp>
      <p:sp>
        <p:nvSpPr>
          <p:cNvPr id="3" name="Title 2">
            <a:extLst>
              <a:ext uri="{FF2B5EF4-FFF2-40B4-BE49-F238E27FC236}">
                <a16:creationId xmlns:a16="http://schemas.microsoft.com/office/drawing/2014/main" id="{9A75D2D6-9267-49ED-94EF-2293257E69CD}"/>
              </a:ext>
            </a:extLst>
          </p:cNvPr>
          <p:cNvSpPr>
            <a:spLocks noGrp="1"/>
          </p:cNvSpPr>
          <p:nvPr>
            <p:ph type="title"/>
          </p:nvPr>
        </p:nvSpPr>
        <p:spPr/>
        <p:txBody>
          <a:bodyPr/>
          <a:lstStyle/>
          <a:p>
            <a:r>
              <a:rPr lang="en-IN" dirty="0"/>
              <a:t>Helm Install </a:t>
            </a:r>
          </a:p>
        </p:txBody>
      </p:sp>
    </p:spTree>
    <p:extLst>
      <p:ext uri="{BB962C8B-B14F-4D97-AF65-F5344CB8AC3E}">
        <p14:creationId xmlns:p14="http://schemas.microsoft.com/office/powerpoint/2010/main" val="1387770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5D1C18-8B00-4181-BDB6-573DA8BF8271}"/>
              </a:ext>
            </a:extLst>
          </p:cNvPr>
          <p:cNvSpPr>
            <a:spLocks noGrp="1"/>
          </p:cNvSpPr>
          <p:nvPr>
            <p:ph sz="quarter" idx="12"/>
          </p:nvPr>
        </p:nvSpPr>
        <p:spPr/>
        <p:txBody>
          <a:bodyPr/>
          <a:lstStyle/>
          <a:p>
            <a:r>
              <a:rPr lang="en-IN" dirty="0"/>
              <a:t>Location to search</a:t>
            </a:r>
          </a:p>
          <a:p>
            <a:r>
              <a:rPr lang="en-IN" dirty="0"/>
              <a:t>helm repo add </a:t>
            </a:r>
            <a:r>
              <a:rPr lang="en-IN" dirty="0" err="1"/>
              <a:t>bitnami</a:t>
            </a:r>
            <a:r>
              <a:rPr lang="en-IN" dirty="0"/>
              <a:t> </a:t>
            </a:r>
            <a:r>
              <a:rPr lang="en-IN" dirty="0">
                <a:hlinkClick r:id="rId2"/>
              </a:rPr>
              <a:t>https://charts.bitnami.com/bitnami</a:t>
            </a:r>
            <a:endParaRPr lang="en-IN" dirty="0"/>
          </a:p>
          <a:p>
            <a:r>
              <a:rPr lang="en-IN" dirty="0"/>
              <a:t>Download apache</a:t>
            </a:r>
          </a:p>
          <a:p>
            <a:r>
              <a:rPr lang="en-IN" dirty="0"/>
              <a:t> helm install my-apache </a:t>
            </a:r>
            <a:r>
              <a:rPr lang="en-IN" dirty="0" err="1"/>
              <a:t>bitnami</a:t>
            </a:r>
            <a:r>
              <a:rPr lang="en-IN" dirty="0"/>
              <a:t>/apache --version 8.0.2</a:t>
            </a:r>
          </a:p>
          <a:p>
            <a:endParaRPr lang="en-IN" dirty="0"/>
          </a:p>
        </p:txBody>
      </p:sp>
      <p:sp>
        <p:nvSpPr>
          <p:cNvPr id="3" name="Title 2">
            <a:extLst>
              <a:ext uri="{FF2B5EF4-FFF2-40B4-BE49-F238E27FC236}">
                <a16:creationId xmlns:a16="http://schemas.microsoft.com/office/drawing/2014/main" id="{13104418-B14E-41BE-B6DF-9C7C4CB560CB}"/>
              </a:ext>
            </a:extLst>
          </p:cNvPr>
          <p:cNvSpPr>
            <a:spLocks noGrp="1"/>
          </p:cNvSpPr>
          <p:nvPr>
            <p:ph type="title"/>
          </p:nvPr>
        </p:nvSpPr>
        <p:spPr/>
        <p:txBody>
          <a:bodyPr/>
          <a:lstStyle/>
          <a:p>
            <a:r>
              <a:rPr lang="en-US" dirty="0"/>
              <a:t> Deploy an Apache webserver using Helm</a:t>
            </a:r>
            <a:endParaRPr lang="en-IN" dirty="0"/>
          </a:p>
        </p:txBody>
      </p:sp>
    </p:spTree>
    <p:extLst>
      <p:ext uri="{BB962C8B-B14F-4D97-AF65-F5344CB8AC3E}">
        <p14:creationId xmlns:p14="http://schemas.microsoft.com/office/powerpoint/2010/main" val="25041177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104418-B14E-41BE-B6DF-9C7C4CB560CB}"/>
              </a:ext>
            </a:extLst>
          </p:cNvPr>
          <p:cNvSpPr>
            <a:spLocks noGrp="1"/>
          </p:cNvSpPr>
          <p:nvPr>
            <p:ph type="title"/>
          </p:nvPr>
        </p:nvSpPr>
        <p:spPr/>
        <p:txBody>
          <a:bodyPr/>
          <a:lstStyle/>
          <a:p>
            <a:r>
              <a:rPr lang="en-US" dirty="0"/>
              <a:t> Deploy an Apache webserver using Helm</a:t>
            </a:r>
            <a:endParaRPr lang="en-IN" dirty="0"/>
          </a:p>
        </p:txBody>
      </p:sp>
      <p:pic>
        <p:nvPicPr>
          <p:cNvPr id="7" name="Picture 6">
            <a:extLst>
              <a:ext uri="{FF2B5EF4-FFF2-40B4-BE49-F238E27FC236}">
                <a16:creationId xmlns:a16="http://schemas.microsoft.com/office/drawing/2014/main" id="{577C96B1-10CA-4409-A094-AD3BB5FE1483}"/>
              </a:ext>
            </a:extLst>
          </p:cNvPr>
          <p:cNvPicPr>
            <a:picLocks noChangeAspect="1"/>
          </p:cNvPicPr>
          <p:nvPr/>
        </p:nvPicPr>
        <p:blipFill>
          <a:blip r:embed="rId2"/>
          <a:stretch>
            <a:fillRect/>
          </a:stretch>
        </p:blipFill>
        <p:spPr>
          <a:xfrm>
            <a:off x="1600200" y="1219200"/>
            <a:ext cx="9144000" cy="5143500"/>
          </a:xfrm>
          <a:prstGeom prst="rect">
            <a:avLst/>
          </a:prstGeom>
        </p:spPr>
      </p:pic>
    </p:spTree>
    <p:extLst>
      <p:ext uri="{BB962C8B-B14F-4D97-AF65-F5344CB8AC3E}">
        <p14:creationId xmlns:p14="http://schemas.microsoft.com/office/powerpoint/2010/main" val="36689306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FF6C10-8484-4C8E-B826-4EFF1A348876}"/>
              </a:ext>
            </a:extLst>
          </p:cNvPr>
          <p:cNvSpPr>
            <a:spLocks noGrp="1"/>
          </p:cNvSpPr>
          <p:nvPr>
            <p:ph sz="quarter" idx="12"/>
          </p:nvPr>
        </p:nvSpPr>
        <p:spPr/>
        <p:txBody>
          <a:bodyPr/>
          <a:lstStyle/>
          <a:p>
            <a:r>
              <a:rPr lang="en-IN" dirty="0"/>
              <a:t>helm list</a:t>
            </a:r>
          </a:p>
          <a:p>
            <a:r>
              <a:rPr lang="en-US" dirty="0"/>
              <a:t>helm upgrade my-apache </a:t>
            </a:r>
            <a:r>
              <a:rPr lang="en-US" dirty="0" err="1"/>
              <a:t>bitnami</a:t>
            </a:r>
            <a:r>
              <a:rPr lang="en-US" dirty="0"/>
              <a:t>/apache --version 8.0.3</a:t>
            </a:r>
          </a:p>
          <a:p>
            <a:r>
              <a:rPr lang="en-IN" dirty="0"/>
              <a:t>Rollback</a:t>
            </a:r>
          </a:p>
          <a:p>
            <a:r>
              <a:rPr lang="en-IN" dirty="0"/>
              <a:t>helm rollback my-apache 1</a:t>
            </a:r>
          </a:p>
          <a:p>
            <a:r>
              <a:rPr lang="en-IN" dirty="0"/>
              <a:t> helm delete my-apache</a:t>
            </a:r>
          </a:p>
          <a:p>
            <a:endParaRPr lang="en-IN" dirty="0"/>
          </a:p>
          <a:p>
            <a:endParaRPr lang="en-IN" dirty="0"/>
          </a:p>
        </p:txBody>
      </p:sp>
      <p:sp>
        <p:nvSpPr>
          <p:cNvPr id="3" name="Title 2">
            <a:extLst>
              <a:ext uri="{FF2B5EF4-FFF2-40B4-BE49-F238E27FC236}">
                <a16:creationId xmlns:a16="http://schemas.microsoft.com/office/drawing/2014/main" id="{13104418-B14E-41BE-B6DF-9C7C4CB560CB}"/>
              </a:ext>
            </a:extLst>
          </p:cNvPr>
          <p:cNvSpPr>
            <a:spLocks noGrp="1"/>
          </p:cNvSpPr>
          <p:nvPr>
            <p:ph type="title"/>
          </p:nvPr>
        </p:nvSpPr>
        <p:spPr/>
        <p:txBody>
          <a:bodyPr/>
          <a:lstStyle/>
          <a:p>
            <a:r>
              <a:rPr lang="en-US" dirty="0"/>
              <a:t> Deploy an Apache webserver using Helm</a:t>
            </a:r>
            <a:endParaRPr lang="en-IN" dirty="0"/>
          </a:p>
        </p:txBody>
      </p:sp>
    </p:spTree>
    <p:extLst>
      <p:ext uri="{BB962C8B-B14F-4D97-AF65-F5344CB8AC3E}">
        <p14:creationId xmlns:p14="http://schemas.microsoft.com/office/powerpoint/2010/main" val="20336038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B317A5-CD3A-43F2-96D7-5E0B9ACAC0CD}"/>
              </a:ext>
            </a:extLst>
          </p:cNvPr>
          <p:cNvSpPr>
            <a:spLocks noGrp="1"/>
          </p:cNvSpPr>
          <p:nvPr>
            <p:ph sz="quarter" idx="12"/>
          </p:nvPr>
        </p:nvSpPr>
        <p:spPr/>
        <p:txBody>
          <a:bodyPr/>
          <a:lstStyle/>
          <a:p>
            <a:r>
              <a:rPr lang="en-US" dirty="0"/>
              <a:t>We can search public hubs for Charts that enable you to quickly deploy your desired application with a customizable configuration.</a:t>
            </a:r>
          </a:p>
          <a:p>
            <a:r>
              <a:rPr lang="en-US" dirty="0"/>
              <a:t>A Helm Chart doesn't just contain a static set of definitions. </a:t>
            </a:r>
          </a:p>
          <a:p>
            <a:r>
              <a:rPr lang="en-US" dirty="0"/>
              <a:t>Helm comes with capabilities to hook into any lifecycle state of a Kubernetes deployment. </a:t>
            </a:r>
          </a:p>
          <a:p>
            <a:r>
              <a:rPr lang="en-US" dirty="0"/>
              <a:t>This means during the installation or upgrade of an application, various actions can be executed like creating a database update before updating the actual database.</a:t>
            </a:r>
            <a:endParaRPr lang="en-IN" dirty="0"/>
          </a:p>
        </p:txBody>
      </p:sp>
      <p:sp>
        <p:nvSpPr>
          <p:cNvPr id="3" name="Title 2">
            <a:extLst>
              <a:ext uri="{FF2B5EF4-FFF2-40B4-BE49-F238E27FC236}">
                <a16:creationId xmlns:a16="http://schemas.microsoft.com/office/drawing/2014/main" id="{0CD1D5C8-C2DE-4A11-A5ED-ED71A21D4CC2}"/>
              </a:ext>
            </a:extLst>
          </p:cNvPr>
          <p:cNvSpPr>
            <a:spLocks noGrp="1"/>
          </p:cNvSpPr>
          <p:nvPr>
            <p:ph type="title"/>
          </p:nvPr>
        </p:nvSpPr>
        <p:spPr/>
        <p:txBody>
          <a:bodyPr/>
          <a:lstStyle/>
          <a:p>
            <a:r>
              <a:rPr lang="en-US" dirty="0"/>
              <a:t>How to Access Production-Ready Helm Charts</a:t>
            </a:r>
            <a:endParaRPr lang="en-IN" dirty="0"/>
          </a:p>
        </p:txBody>
      </p:sp>
    </p:spTree>
    <p:extLst>
      <p:ext uri="{BB962C8B-B14F-4D97-AF65-F5344CB8AC3E}">
        <p14:creationId xmlns:p14="http://schemas.microsoft.com/office/powerpoint/2010/main" val="27431408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B317A5-CD3A-43F2-96D7-5E0B9ACAC0CD}"/>
              </a:ext>
            </a:extLst>
          </p:cNvPr>
          <p:cNvSpPr>
            <a:spLocks noGrp="1"/>
          </p:cNvSpPr>
          <p:nvPr>
            <p:ph sz="quarter" idx="12"/>
          </p:nvPr>
        </p:nvSpPr>
        <p:spPr/>
        <p:txBody>
          <a:bodyPr/>
          <a:lstStyle/>
          <a:p>
            <a:r>
              <a:rPr lang="en-US" dirty="0"/>
              <a:t>Helm might be heavy for a simple container like a single node web server, but it’s very useful for more complex applications. </a:t>
            </a:r>
          </a:p>
          <a:p>
            <a:r>
              <a:rPr lang="en-US" dirty="0"/>
              <a:t>For example it works great for a distributed system like Kafka or Cassandra that usually runs on multiple distributed nodes on different datacenters.</a:t>
            </a:r>
            <a:endParaRPr lang="en-IN" dirty="0"/>
          </a:p>
        </p:txBody>
      </p:sp>
      <p:sp>
        <p:nvSpPr>
          <p:cNvPr id="3" name="Title 2">
            <a:extLst>
              <a:ext uri="{FF2B5EF4-FFF2-40B4-BE49-F238E27FC236}">
                <a16:creationId xmlns:a16="http://schemas.microsoft.com/office/drawing/2014/main" id="{0CD1D5C8-C2DE-4A11-A5ED-ED71A21D4CC2}"/>
              </a:ext>
            </a:extLst>
          </p:cNvPr>
          <p:cNvSpPr>
            <a:spLocks noGrp="1"/>
          </p:cNvSpPr>
          <p:nvPr>
            <p:ph type="title"/>
          </p:nvPr>
        </p:nvSpPr>
        <p:spPr/>
        <p:txBody>
          <a:bodyPr/>
          <a:lstStyle/>
          <a:p>
            <a:r>
              <a:rPr lang="en-US" dirty="0"/>
              <a:t>How to Access Production-Ready Helm Charts</a:t>
            </a:r>
            <a:endParaRPr lang="en-IN" dirty="0"/>
          </a:p>
        </p:txBody>
      </p:sp>
    </p:spTree>
    <p:extLst>
      <p:ext uri="{BB962C8B-B14F-4D97-AF65-F5344CB8AC3E}">
        <p14:creationId xmlns:p14="http://schemas.microsoft.com/office/powerpoint/2010/main" val="2539707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B317A5-CD3A-43F2-96D7-5E0B9ACAC0CD}"/>
              </a:ext>
            </a:extLst>
          </p:cNvPr>
          <p:cNvSpPr>
            <a:spLocks noGrp="1"/>
          </p:cNvSpPr>
          <p:nvPr>
            <p:ph sz="quarter" idx="12"/>
          </p:nvPr>
        </p:nvSpPr>
        <p:spPr/>
        <p:txBody>
          <a:bodyPr/>
          <a:lstStyle/>
          <a:p>
            <a:r>
              <a:rPr lang="en-US" dirty="0"/>
              <a:t>Containers that serve WordPress,</a:t>
            </a:r>
          </a:p>
          <a:p>
            <a:r>
              <a:rPr lang="en-US" dirty="0"/>
              <a:t>Instances of MariaDB for persistence and</a:t>
            </a:r>
          </a:p>
          <a:p>
            <a:r>
              <a:rPr lang="en-US" dirty="0"/>
              <a:t>Prometheus sidecar containers for each WordPress container to expose health metrics.</a:t>
            </a:r>
            <a:endParaRPr lang="en-IN" dirty="0"/>
          </a:p>
        </p:txBody>
      </p:sp>
      <p:sp>
        <p:nvSpPr>
          <p:cNvPr id="3" name="Title 2">
            <a:extLst>
              <a:ext uri="{FF2B5EF4-FFF2-40B4-BE49-F238E27FC236}">
                <a16:creationId xmlns:a16="http://schemas.microsoft.com/office/drawing/2014/main" id="{0CD1D5C8-C2DE-4A11-A5ED-ED71A21D4CC2}"/>
              </a:ext>
            </a:extLst>
          </p:cNvPr>
          <p:cNvSpPr>
            <a:spLocks noGrp="1"/>
          </p:cNvSpPr>
          <p:nvPr>
            <p:ph type="title"/>
          </p:nvPr>
        </p:nvSpPr>
        <p:spPr/>
        <p:txBody>
          <a:bodyPr/>
          <a:lstStyle/>
          <a:p>
            <a:r>
              <a:rPr lang="en-US" dirty="0"/>
              <a:t> Production-ready WordPress application</a:t>
            </a:r>
            <a:endParaRPr lang="en-IN" dirty="0"/>
          </a:p>
        </p:txBody>
      </p:sp>
    </p:spTree>
    <p:extLst>
      <p:ext uri="{BB962C8B-B14F-4D97-AF65-F5344CB8AC3E}">
        <p14:creationId xmlns:p14="http://schemas.microsoft.com/office/powerpoint/2010/main" val="10907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a:t>
            </a:r>
          </a:p>
        </p:txBody>
      </p:sp>
      <p:pic>
        <p:nvPicPr>
          <p:cNvPr id="1026" name="Picture 2" descr="Comparison chart of virtual machines (VMs) and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157868"/>
            <a:ext cx="7086600" cy="571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29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lstStyle/>
          <a:p>
            <a:r>
              <a:rPr lang="en-US" dirty="0"/>
              <a:t>Hypervisor – A layer of software that sits between the hardware and one or more operating systems. Its primary job is to provide isolated execution environments called partitions. The hypervisor controls and arbitrates access to the underlying hardware.</a:t>
            </a:r>
          </a:p>
          <a:p>
            <a:r>
              <a:rPr lang="en-US" dirty="0"/>
              <a:t>IC – Integration component – Component that allows child partitions to communication with other partitions and the hypervisor.</a:t>
            </a:r>
          </a:p>
          <a:p>
            <a:r>
              <a:rPr lang="en-US" dirty="0"/>
              <a:t>I/O stack – Input/output stack</a:t>
            </a:r>
          </a:p>
          <a:p>
            <a:r>
              <a:rPr lang="en-US" dirty="0"/>
              <a:t>MSR – Memory Service Routine</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393892897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C40374-3C01-4939-8E87-6807E350ED8C}"/>
              </a:ext>
            </a:extLst>
          </p:cNvPr>
          <p:cNvSpPr>
            <a:spLocks noGrp="1"/>
          </p:cNvSpPr>
          <p:nvPr>
            <p:ph sz="quarter" idx="12"/>
          </p:nvPr>
        </p:nvSpPr>
        <p:spPr/>
        <p:txBody>
          <a:bodyPr/>
          <a:lstStyle/>
          <a:p>
            <a:r>
              <a:rPr lang="en-IN" dirty="0"/>
              <a:t>helm repo add </a:t>
            </a:r>
            <a:r>
              <a:rPr lang="en-IN" dirty="0" err="1"/>
              <a:t>bitnami</a:t>
            </a:r>
            <a:r>
              <a:rPr lang="en-IN" dirty="0"/>
              <a:t> </a:t>
            </a:r>
            <a:r>
              <a:rPr lang="en-IN" dirty="0">
                <a:hlinkClick r:id="rId2"/>
              </a:rPr>
              <a:t>https://charts.bitnami.com/bitnami</a:t>
            </a:r>
            <a:endParaRPr lang="en-IN" dirty="0"/>
          </a:p>
          <a:p>
            <a:r>
              <a:rPr lang="en-US" dirty="0"/>
              <a:t> helm install my-</a:t>
            </a:r>
            <a:r>
              <a:rPr lang="en-US" dirty="0" err="1"/>
              <a:t>wordpress</a:t>
            </a:r>
            <a:r>
              <a:rPr lang="en-US" dirty="0"/>
              <a:t> </a:t>
            </a:r>
            <a:r>
              <a:rPr lang="en-US" dirty="0" err="1"/>
              <a:t>bitnami</a:t>
            </a:r>
            <a:r>
              <a:rPr lang="en-US" dirty="0"/>
              <a:t>/</a:t>
            </a:r>
            <a:r>
              <a:rPr lang="en-US" dirty="0" err="1"/>
              <a:t>wordpress</a:t>
            </a:r>
            <a:r>
              <a:rPr lang="en-US" dirty="0"/>
              <a:t> --version 10.1.4</a:t>
            </a:r>
            <a:endParaRPr lang="en-IN" dirty="0"/>
          </a:p>
        </p:txBody>
      </p:sp>
      <p:sp>
        <p:nvSpPr>
          <p:cNvPr id="3" name="Title 2">
            <a:extLst>
              <a:ext uri="{FF2B5EF4-FFF2-40B4-BE49-F238E27FC236}">
                <a16:creationId xmlns:a16="http://schemas.microsoft.com/office/drawing/2014/main" id="{B41759E5-558E-451B-9D08-0BFEAA81A258}"/>
              </a:ext>
            </a:extLst>
          </p:cNvPr>
          <p:cNvSpPr>
            <a:spLocks noGrp="1"/>
          </p:cNvSpPr>
          <p:nvPr>
            <p:ph type="title"/>
          </p:nvPr>
        </p:nvSpPr>
        <p:spPr/>
        <p:txBody>
          <a:bodyPr/>
          <a:lstStyle/>
          <a:p>
            <a:r>
              <a:rPr lang="en-US" dirty="0"/>
              <a:t>How to Deploy WordPress and MariaDB</a:t>
            </a:r>
            <a:endParaRPr lang="en-IN" dirty="0"/>
          </a:p>
        </p:txBody>
      </p:sp>
    </p:spTree>
    <p:extLst>
      <p:ext uri="{BB962C8B-B14F-4D97-AF65-F5344CB8AC3E}">
        <p14:creationId xmlns:p14="http://schemas.microsoft.com/office/powerpoint/2010/main" val="11986464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FA7358-E273-4C3A-88A1-903CEE8CF8BA}"/>
              </a:ext>
            </a:extLst>
          </p:cNvPr>
          <p:cNvSpPr>
            <a:spLocks noGrp="1"/>
          </p:cNvSpPr>
          <p:nvPr>
            <p:ph sz="quarter" idx="12"/>
          </p:nvPr>
        </p:nvSpPr>
        <p:spPr/>
        <p:txBody>
          <a:bodyPr>
            <a:normAutofit fontScale="92500" lnSpcReduction="10000"/>
          </a:bodyPr>
          <a:lstStyle/>
          <a:p>
            <a:r>
              <a:rPr lang="en-IN" dirty="0"/>
              <a:t>1. create first-</a:t>
            </a:r>
            <a:r>
              <a:rPr lang="en-IN" dirty="0" err="1"/>
              <a:t>app.yaml</a:t>
            </a:r>
            <a:endParaRPr lang="en-IN" dirty="0"/>
          </a:p>
          <a:p>
            <a:r>
              <a:rPr lang="en-IN" dirty="0"/>
              <a:t>2. create second-</a:t>
            </a:r>
            <a:r>
              <a:rPr lang="en-IN" dirty="0" err="1"/>
              <a:t>app.yaml</a:t>
            </a:r>
            <a:endParaRPr lang="en-IN" dirty="0"/>
          </a:p>
          <a:p>
            <a:r>
              <a:rPr lang="en-IN" dirty="0"/>
              <a:t>3. deploy them</a:t>
            </a:r>
          </a:p>
          <a:p>
            <a:r>
              <a:rPr lang="en-IN" dirty="0"/>
              <a:t>4. helm repo add ingress-</a:t>
            </a:r>
            <a:r>
              <a:rPr lang="en-IN" dirty="0" err="1"/>
              <a:t>nginx</a:t>
            </a:r>
            <a:r>
              <a:rPr lang="en-IN" dirty="0"/>
              <a:t> https://kubernetes.github.io/ingress-nginx</a:t>
            </a:r>
          </a:p>
          <a:p>
            <a:r>
              <a:rPr lang="en-IN" dirty="0"/>
              <a:t>5.helm repo update</a:t>
            </a:r>
          </a:p>
          <a:p>
            <a:r>
              <a:rPr lang="en-IN" dirty="0"/>
              <a:t>6.helm install </a:t>
            </a:r>
            <a:r>
              <a:rPr lang="en-IN" dirty="0" err="1"/>
              <a:t>nginx</a:t>
            </a:r>
            <a:r>
              <a:rPr lang="en-IN" dirty="0"/>
              <a:t>-ingress ingress-</a:t>
            </a:r>
            <a:r>
              <a:rPr lang="en-IN" dirty="0" err="1"/>
              <a:t>nginx</a:t>
            </a:r>
            <a:r>
              <a:rPr lang="en-IN" dirty="0"/>
              <a:t>/ingress-</a:t>
            </a:r>
            <a:r>
              <a:rPr lang="en-IN" dirty="0" err="1"/>
              <a:t>nginx</a:t>
            </a:r>
            <a:r>
              <a:rPr lang="en-IN" dirty="0"/>
              <a:t> --set </a:t>
            </a:r>
            <a:r>
              <a:rPr lang="en-IN" dirty="0" err="1"/>
              <a:t>controller.publishService.enabled</a:t>
            </a:r>
            <a:r>
              <a:rPr lang="en-IN" dirty="0"/>
              <a:t>=true</a:t>
            </a:r>
          </a:p>
          <a:p>
            <a:r>
              <a:rPr lang="en-IN" dirty="0"/>
              <a:t>7.watch the load balancer by running</a:t>
            </a:r>
          </a:p>
          <a:p>
            <a:r>
              <a:rPr lang="en-IN" dirty="0" err="1"/>
              <a:t>kubectl</a:t>
            </a:r>
            <a:r>
              <a:rPr lang="en-IN" dirty="0"/>
              <a:t> --namespace default get services -o wide -w </a:t>
            </a:r>
            <a:r>
              <a:rPr lang="en-IN" dirty="0" err="1"/>
              <a:t>nginx</a:t>
            </a:r>
            <a:r>
              <a:rPr lang="en-IN" dirty="0"/>
              <a:t>-ingress-ingress-</a:t>
            </a:r>
            <a:r>
              <a:rPr lang="en-IN" dirty="0" err="1"/>
              <a:t>nginx</a:t>
            </a:r>
            <a:r>
              <a:rPr lang="en-IN" dirty="0"/>
              <a:t>-controller</a:t>
            </a:r>
          </a:p>
        </p:txBody>
      </p:sp>
      <p:sp>
        <p:nvSpPr>
          <p:cNvPr id="3" name="Title 2">
            <a:extLst>
              <a:ext uri="{FF2B5EF4-FFF2-40B4-BE49-F238E27FC236}">
                <a16:creationId xmlns:a16="http://schemas.microsoft.com/office/drawing/2014/main" id="{2BC806F9-ADD9-4B6A-AE0E-7B7AA61114DC}"/>
              </a:ext>
            </a:extLst>
          </p:cNvPr>
          <p:cNvSpPr>
            <a:spLocks noGrp="1"/>
          </p:cNvSpPr>
          <p:nvPr>
            <p:ph type="title"/>
          </p:nvPr>
        </p:nvSpPr>
        <p:spPr/>
        <p:txBody>
          <a:bodyPr/>
          <a:lstStyle/>
          <a:p>
            <a:r>
              <a:rPr lang="en-IN" dirty="0" err="1"/>
              <a:t>Loadbalance</a:t>
            </a:r>
            <a:r>
              <a:rPr lang="en-IN" dirty="0"/>
              <a:t> and Routing - Ingress</a:t>
            </a:r>
          </a:p>
        </p:txBody>
      </p:sp>
    </p:spTree>
    <p:extLst>
      <p:ext uri="{BB962C8B-B14F-4D97-AF65-F5344CB8AC3E}">
        <p14:creationId xmlns:p14="http://schemas.microsoft.com/office/powerpoint/2010/main" val="264138252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FA7358-E273-4C3A-88A1-903CEE8CF8BA}"/>
              </a:ext>
            </a:extLst>
          </p:cNvPr>
          <p:cNvSpPr>
            <a:spLocks noGrp="1"/>
          </p:cNvSpPr>
          <p:nvPr>
            <p:ph sz="quarter" idx="12"/>
          </p:nvPr>
        </p:nvSpPr>
        <p:spPr/>
        <p:txBody>
          <a:bodyPr>
            <a:normAutofit/>
          </a:bodyPr>
          <a:lstStyle/>
          <a:p>
            <a:r>
              <a:rPr lang="en-IN" dirty="0" err="1"/>
              <a:t>Kubectl</a:t>
            </a:r>
            <a:r>
              <a:rPr lang="en-IN" dirty="0"/>
              <a:t> apply –f app-</a:t>
            </a:r>
            <a:r>
              <a:rPr lang="en-IN" dirty="0" err="1"/>
              <a:t>ingress.yaml</a:t>
            </a:r>
            <a:endParaRPr lang="en-IN" dirty="0"/>
          </a:p>
          <a:p>
            <a:r>
              <a:rPr lang="en-IN" dirty="0" err="1"/>
              <a:t>kubectl</a:t>
            </a:r>
            <a:r>
              <a:rPr lang="en-IN" dirty="0"/>
              <a:t> get ingress hello-</a:t>
            </a:r>
            <a:r>
              <a:rPr lang="en-IN" dirty="0" err="1"/>
              <a:t>kubernetes</a:t>
            </a:r>
            <a:r>
              <a:rPr lang="en-IN" dirty="0"/>
              <a:t>-ingress</a:t>
            </a:r>
          </a:p>
          <a:p>
            <a:r>
              <a:rPr lang="en-IN" dirty="0" err="1"/>
              <a:t>kubectl</a:t>
            </a:r>
            <a:r>
              <a:rPr lang="en-IN" dirty="0"/>
              <a:t> describe ingress hello-</a:t>
            </a:r>
            <a:r>
              <a:rPr lang="en-IN" dirty="0" err="1"/>
              <a:t>kubernetes</a:t>
            </a:r>
            <a:r>
              <a:rPr lang="en-IN" dirty="0"/>
              <a:t>-ingress</a:t>
            </a:r>
          </a:p>
        </p:txBody>
      </p:sp>
      <p:sp>
        <p:nvSpPr>
          <p:cNvPr id="3" name="Title 2">
            <a:extLst>
              <a:ext uri="{FF2B5EF4-FFF2-40B4-BE49-F238E27FC236}">
                <a16:creationId xmlns:a16="http://schemas.microsoft.com/office/drawing/2014/main" id="{2BC806F9-ADD9-4B6A-AE0E-7B7AA61114DC}"/>
              </a:ext>
            </a:extLst>
          </p:cNvPr>
          <p:cNvSpPr>
            <a:spLocks noGrp="1"/>
          </p:cNvSpPr>
          <p:nvPr>
            <p:ph type="title"/>
          </p:nvPr>
        </p:nvSpPr>
        <p:spPr/>
        <p:txBody>
          <a:bodyPr/>
          <a:lstStyle/>
          <a:p>
            <a:r>
              <a:rPr lang="en-IN" dirty="0" err="1"/>
              <a:t>Loadbalance</a:t>
            </a:r>
            <a:r>
              <a:rPr lang="en-IN" dirty="0"/>
              <a:t> and Routing - Ingress</a:t>
            </a:r>
          </a:p>
        </p:txBody>
      </p:sp>
    </p:spTree>
    <p:extLst>
      <p:ext uri="{BB962C8B-B14F-4D97-AF65-F5344CB8AC3E}">
        <p14:creationId xmlns:p14="http://schemas.microsoft.com/office/powerpoint/2010/main" val="10943346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D98088-0179-4728-B4E5-05DF37C0CA56}"/>
              </a:ext>
            </a:extLst>
          </p:cNvPr>
          <p:cNvSpPr>
            <a:spLocks noGrp="1"/>
          </p:cNvSpPr>
          <p:nvPr>
            <p:ph sz="quarter" idx="12"/>
          </p:nvPr>
        </p:nvSpPr>
        <p:spPr/>
        <p:txBody>
          <a:bodyPr/>
          <a:lstStyle/>
          <a:p>
            <a:r>
              <a:rPr lang="en-US" dirty="0"/>
              <a:t>A </a:t>
            </a:r>
            <a:r>
              <a:rPr lang="en-US" dirty="0" err="1"/>
              <a:t>ConfigMap</a:t>
            </a:r>
            <a:r>
              <a:rPr lang="en-US" dirty="0"/>
              <a:t> is a dictionary of configuration settings.</a:t>
            </a:r>
          </a:p>
          <a:p>
            <a:r>
              <a:rPr lang="en-US" dirty="0"/>
              <a:t>This dictionary consists of key-value pairs of strings.</a:t>
            </a:r>
          </a:p>
          <a:p>
            <a:r>
              <a:rPr lang="en-US" dirty="0"/>
              <a:t>Kubernetes provides these values to your containers.</a:t>
            </a:r>
          </a:p>
          <a:p>
            <a:r>
              <a:rPr lang="en-US" dirty="0"/>
              <a:t>Like with other dictionaries (maps, hashes, ...) the key lets you get and set the configuration value.</a:t>
            </a:r>
            <a:endParaRPr lang="en-IN" dirty="0"/>
          </a:p>
        </p:txBody>
      </p:sp>
      <p:sp>
        <p:nvSpPr>
          <p:cNvPr id="3" name="Title 2">
            <a:extLst>
              <a:ext uri="{FF2B5EF4-FFF2-40B4-BE49-F238E27FC236}">
                <a16:creationId xmlns:a16="http://schemas.microsoft.com/office/drawing/2014/main" id="{CD2C7E54-49AE-4556-81AD-FEC218E79864}"/>
              </a:ext>
            </a:extLst>
          </p:cNvPr>
          <p:cNvSpPr>
            <a:spLocks noGrp="1"/>
          </p:cNvSpPr>
          <p:nvPr>
            <p:ph type="title"/>
          </p:nvPr>
        </p:nvSpPr>
        <p:spPr/>
        <p:txBody>
          <a:bodyPr/>
          <a:lstStyle/>
          <a:p>
            <a:r>
              <a:rPr lang="en-US" dirty="0"/>
              <a:t>What is a </a:t>
            </a:r>
            <a:r>
              <a:rPr lang="en-US" dirty="0" err="1"/>
              <a:t>ConfigMap</a:t>
            </a:r>
            <a:r>
              <a:rPr lang="en-US" dirty="0"/>
              <a:t> in Kubernetes?</a:t>
            </a:r>
            <a:endParaRPr lang="en-IN" dirty="0"/>
          </a:p>
        </p:txBody>
      </p:sp>
    </p:spTree>
    <p:extLst>
      <p:ext uri="{BB962C8B-B14F-4D97-AF65-F5344CB8AC3E}">
        <p14:creationId xmlns:p14="http://schemas.microsoft.com/office/powerpoint/2010/main" val="4254478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D11614-43B7-4685-BCD0-8DEB701C5389}"/>
              </a:ext>
            </a:extLst>
          </p:cNvPr>
          <p:cNvSpPr>
            <a:spLocks noGrp="1"/>
          </p:cNvSpPr>
          <p:nvPr>
            <p:ph sz="quarter" idx="12"/>
          </p:nvPr>
        </p:nvSpPr>
        <p:spPr/>
        <p:txBody>
          <a:bodyPr/>
          <a:lstStyle/>
          <a:p>
            <a:r>
              <a:rPr lang="en-US" dirty="0"/>
              <a:t>Use a </a:t>
            </a:r>
            <a:r>
              <a:rPr lang="en-US" dirty="0" err="1"/>
              <a:t>ConfigMap</a:t>
            </a:r>
            <a:r>
              <a:rPr lang="en-US" dirty="0"/>
              <a:t> to keep your application code separate from your configuration.</a:t>
            </a:r>
          </a:p>
          <a:p>
            <a:r>
              <a:rPr lang="en-US" dirty="0"/>
              <a:t>It is an important part of creating a Twelve-Factor Application.</a:t>
            </a:r>
          </a:p>
          <a:p>
            <a:r>
              <a:rPr lang="en-US" dirty="0"/>
              <a:t>A </a:t>
            </a:r>
            <a:r>
              <a:rPr lang="en-US" dirty="0" err="1"/>
              <a:t>ConfigMap</a:t>
            </a:r>
            <a:r>
              <a:rPr lang="en-US" dirty="0"/>
              <a:t> stores configuration settings for your code. Store connection strings, public credentials, hostnames, and URLs in your </a:t>
            </a:r>
            <a:r>
              <a:rPr lang="en-US" dirty="0" err="1"/>
              <a:t>ConfigMap</a:t>
            </a:r>
            <a:r>
              <a:rPr lang="en-US" dirty="0"/>
              <a:t>.</a:t>
            </a:r>
            <a:endParaRPr lang="en-IN" dirty="0"/>
          </a:p>
        </p:txBody>
      </p:sp>
      <p:sp>
        <p:nvSpPr>
          <p:cNvPr id="3" name="Title 2">
            <a:extLst>
              <a:ext uri="{FF2B5EF4-FFF2-40B4-BE49-F238E27FC236}">
                <a16:creationId xmlns:a16="http://schemas.microsoft.com/office/drawing/2014/main" id="{45D12CB8-E89F-4AEB-9F2D-B84DC77574E4}"/>
              </a:ext>
            </a:extLst>
          </p:cNvPr>
          <p:cNvSpPr>
            <a:spLocks noGrp="1"/>
          </p:cNvSpPr>
          <p:nvPr>
            <p:ph type="title"/>
          </p:nvPr>
        </p:nvSpPr>
        <p:spPr/>
        <p:txBody>
          <a:bodyPr/>
          <a:lstStyle/>
          <a:p>
            <a:r>
              <a:rPr lang="en-US" dirty="0"/>
              <a:t>Why would you use a </a:t>
            </a:r>
            <a:r>
              <a:rPr lang="en-US" dirty="0" err="1"/>
              <a:t>ConfigMap</a:t>
            </a:r>
            <a:r>
              <a:rPr lang="en-US" dirty="0"/>
              <a:t> in Kubernetes?</a:t>
            </a:r>
            <a:endParaRPr lang="en-IN" dirty="0"/>
          </a:p>
        </p:txBody>
      </p:sp>
    </p:spTree>
    <p:extLst>
      <p:ext uri="{BB962C8B-B14F-4D97-AF65-F5344CB8AC3E}">
        <p14:creationId xmlns:p14="http://schemas.microsoft.com/office/powerpoint/2010/main" val="3678530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42CC5-A5B3-45A5-A072-3BE89EA3A142}"/>
              </a:ext>
            </a:extLst>
          </p:cNvPr>
          <p:cNvSpPr>
            <a:spLocks noGrp="1"/>
          </p:cNvSpPr>
          <p:nvPr>
            <p:ph type="title"/>
          </p:nvPr>
        </p:nvSpPr>
        <p:spPr/>
        <p:txBody>
          <a:bodyPr/>
          <a:lstStyle/>
          <a:p>
            <a:r>
              <a:rPr lang="en-US" dirty="0"/>
              <a:t>How does a </a:t>
            </a:r>
            <a:r>
              <a:rPr lang="en-US" dirty="0" err="1"/>
              <a:t>ConfigMap</a:t>
            </a:r>
            <a:r>
              <a:rPr lang="en-US" dirty="0"/>
              <a:t> work?</a:t>
            </a:r>
            <a:endParaRPr lang="en-IN" dirty="0"/>
          </a:p>
        </p:txBody>
      </p:sp>
      <p:pic>
        <p:nvPicPr>
          <p:cNvPr id="5122" name="Picture 2" descr="Kubernetes ConfigMap example diagram">
            <a:extLst>
              <a:ext uri="{FF2B5EF4-FFF2-40B4-BE49-F238E27FC236}">
                <a16:creationId xmlns:a16="http://schemas.microsoft.com/office/drawing/2014/main" id="{C2C36788-71F0-4262-87B4-8D18FC21348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28801"/>
            <a:ext cx="7086600" cy="427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931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AC6422-7C29-4C72-AF41-0397AB21071C}"/>
              </a:ext>
            </a:extLst>
          </p:cNvPr>
          <p:cNvSpPr>
            <a:spLocks noGrp="1"/>
          </p:cNvSpPr>
          <p:nvPr>
            <p:ph sz="quarter" idx="12"/>
          </p:nvPr>
        </p:nvSpPr>
        <p:spPr/>
        <p:txBody>
          <a:bodyPr/>
          <a:lstStyle/>
          <a:p>
            <a:r>
              <a:rPr lang="en-US" dirty="0"/>
              <a:t> ConfigMaps can be used to:</a:t>
            </a:r>
          </a:p>
          <a:p>
            <a:pPr lvl="1"/>
            <a:r>
              <a:rPr lang="en-US" dirty="0"/>
              <a:t>Populate the values of environment variables</a:t>
            </a:r>
          </a:p>
          <a:p>
            <a:pPr lvl="1"/>
            <a:r>
              <a:rPr lang="en-US" dirty="0"/>
              <a:t>Set command-line arguments in a container</a:t>
            </a:r>
          </a:p>
          <a:p>
            <a:pPr lvl="1"/>
            <a:r>
              <a:rPr lang="en-US" dirty="0"/>
              <a:t>Populate config files in a volume</a:t>
            </a:r>
            <a:endParaRPr lang="en-IN" dirty="0"/>
          </a:p>
        </p:txBody>
      </p:sp>
      <p:sp>
        <p:nvSpPr>
          <p:cNvPr id="3" name="Title 2">
            <a:extLst>
              <a:ext uri="{FF2B5EF4-FFF2-40B4-BE49-F238E27FC236}">
                <a16:creationId xmlns:a16="http://schemas.microsoft.com/office/drawing/2014/main" id="{D27295C4-E85E-4541-A003-00A588EDBFE8}"/>
              </a:ext>
            </a:extLst>
          </p:cNvPr>
          <p:cNvSpPr>
            <a:spLocks noGrp="1"/>
          </p:cNvSpPr>
          <p:nvPr>
            <p:ph type="title"/>
          </p:nvPr>
        </p:nvSpPr>
        <p:spPr/>
        <p:txBody>
          <a:bodyPr/>
          <a:lstStyle/>
          <a:p>
            <a:r>
              <a:rPr lang="en-IN" dirty="0"/>
              <a:t> ConfigMaps</a:t>
            </a:r>
          </a:p>
        </p:txBody>
      </p:sp>
    </p:spTree>
    <p:extLst>
      <p:ext uri="{BB962C8B-B14F-4D97-AF65-F5344CB8AC3E}">
        <p14:creationId xmlns:p14="http://schemas.microsoft.com/office/powerpoint/2010/main" val="30885124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AC6422-7C29-4C72-AF41-0397AB21071C}"/>
              </a:ext>
            </a:extLst>
          </p:cNvPr>
          <p:cNvSpPr>
            <a:spLocks noGrp="1"/>
          </p:cNvSpPr>
          <p:nvPr>
            <p:ph sz="quarter" idx="12"/>
          </p:nvPr>
        </p:nvSpPr>
        <p:spPr/>
        <p:txBody>
          <a:bodyPr/>
          <a:lstStyle/>
          <a:p>
            <a:r>
              <a:rPr lang="en-US" dirty="0"/>
              <a:t> kubectl create </a:t>
            </a:r>
            <a:r>
              <a:rPr lang="en-US" dirty="0" err="1"/>
              <a:t>configmap</a:t>
            </a:r>
            <a:r>
              <a:rPr lang="en-US" dirty="0"/>
              <a:t> command to create </a:t>
            </a:r>
            <a:r>
              <a:rPr lang="en-US" dirty="0" err="1"/>
              <a:t>configmaps</a:t>
            </a:r>
            <a:r>
              <a:rPr lang="en-US" dirty="0"/>
              <a:t> easily from literal values, files, or directories. </a:t>
            </a:r>
          </a:p>
          <a:p>
            <a:endParaRPr lang="en-US" dirty="0"/>
          </a:p>
          <a:p>
            <a:r>
              <a:rPr lang="en-US" dirty="0"/>
              <a:t>kubectl create </a:t>
            </a:r>
            <a:r>
              <a:rPr lang="en-US" dirty="0" err="1"/>
              <a:t>configmap</a:t>
            </a:r>
            <a:r>
              <a:rPr lang="en-US" dirty="0"/>
              <a:t> configmap-example-1 --from-file=./config-map-data.txt</a:t>
            </a:r>
          </a:p>
          <a:p>
            <a:r>
              <a:rPr lang="en-US" dirty="0"/>
              <a:t>kubectl describe </a:t>
            </a:r>
            <a:r>
              <a:rPr lang="en-US" dirty="0" err="1"/>
              <a:t>configmap</a:t>
            </a:r>
            <a:r>
              <a:rPr lang="en-US" dirty="0"/>
              <a:t>/configmap-example-1</a:t>
            </a:r>
          </a:p>
          <a:p>
            <a:r>
              <a:rPr lang="en-US" dirty="0"/>
              <a:t>kubectl delete </a:t>
            </a:r>
            <a:r>
              <a:rPr lang="en-US" dirty="0" err="1"/>
              <a:t>configmap</a:t>
            </a:r>
            <a:r>
              <a:rPr lang="en-US" dirty="0"/>
              <a:t>/configmap-example-1</a:t>
            </a:r>
          </a:p>
          <a:p>
            <a:endParaRPr lang="en-US" dirty="0"/>
          </a:p>
          <a:p>
            <a:endParaRPr lang="en-IN" dirty="0"/>
          </a:p>
        </p:txBody>
      </p:sp>
      <p:sp>
        <p:nvSpPr>
          <p:cNvPr id="3" name="Title 2">
            <a:extLst>
              <a:ext uri="{FF2B5EF4-FFF2-40B4-BE49-F238E27FC236}">
                <a16:creationId xmlns:a16="http://schemas.microsoft.com/office/drawing/2014/main" id="{D27295C4-E85E-4541-A003-00A588EDBFE8}"/>
              </a:ext>
            </a:extLst>
          </p:cNvPr>
          <p:cNvSpPr>
            <a:spLocks noGrp="1"/>
          </p:cNvSpPr>
          <p:nvPr>
            <p:ph type="title"/>
          </p:nvPr>
        </p:nvSpPr>
        <p:spPr/>
        <p:txBody>
          <a:bodyPr/>
          <a:lstStyle/>
          <a:p>
            <a:r>
              <a:rPr lang="en-IN" dirty="0"/>
              <a:t> Creating ConfigMaps from file</a:t>
            </a:r>
          </a:p>
        </p:txBody>
      </p:sp>
    </p:spTree>
    <p:extLst>
      <p:ext uri="{BB962C8B-B14F-4D97-AF65-F5344CB8AC3E}">
        <p14:creationId xmlns:p14="http://schemas.microsoft.com/office/powerpoint/2010/main" val="163734147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27AB95-0BF2-411C-9BD0-20A6ABF6D9B5}"/>
              </a:ext>
            </a:extLst>
          </p:cNvPr>
          <p:cNvSpPr>
            <a:spLocks noGrp="1"/>
          </p:cNvSpPr>
          <p:nvPr>
            <p:ph sz="quarter" idx="12"/>
          </p:nvPr>
        </p:nvSpPr>
        <p:spPr/>
        <p:txBody>
          <a:bodyPr/>
          <a:lstStyle/>
          <a:p>
            <a:r>
              <a:rPr lang="en-US" dirty="0"/>
              <a:t>kubectl create </a:t>
            </a:r>
            <a:r>
              <a:rPr lang="en-US" dirty="0" err="1"/>
              <a:t>configmap</a:t>
            </a:r>
            <a:r>
              <a:rPr lang="en-US" dirty="0"/>
              <a:t> literal-config-1 --from-literal=literal-key1=value1 --from-literal=literal-key2=22</a:t>
            </a:r>
          </a:p>
          <a:p>
            <a:endParaRPr lang="en-US" dirty="0"/>
          </a:p>
          <a:p>
            <a:r>
              <a:rPr lang="en-IN" dirty="0" err="1"/>
              <a:t>kubectl</a:t>
            </a:r>
            <a:r>
              <a:rPr lang="en-IN" dirty="0"/>
              <a:t> create </a:t>
            </a:r>
            <a:r>
              <a:rPr lang="en-IN" dirty="0" err="1"/>
              <a:t>configmap</a:t>
            </a:r>
            <a:r>
              <a:rPr lang="en-IN" dirty="0"/>
              <a:t> literal-config-</a:t>
            </a:r>
            <a:r>
              <a:rPr lang="en-IN" dirty="0" err="1"/>
              <a:t>mysql</a:t>
            </a:r>
            <a:r>
              <a:rPr lang="en-IN" dirty="0"/>
              <a:t> --from-literal=literal-port=3306 --from-literal=literal-host=127.0.0.1 --from-literal=literal-user=root --from-literal=</a:t>
            </a:r>
            <a:r>
              <a:rPr lang="en-IN" dirty="0" err="1"/>
              <a:t>liter</a:t>
            </a:r>
            <a:r>
              <a:rPr lang="en-IN"/>
              <a:t>-password=password</a:t>
            </a:r>
            <a:endParaRPr lang="en-IN" dirty="0"/>
          </a:p>
        </p:txBody>
      </p:sp>
      <p:sp>
        <p:nvSpPr>
          <p:cNvPr id="3" name="Title 2">
            <a:extLst>
              <a:ext uri="{FF2B5EF4-FFF2-40B4-BE49-F238E27FC236}">
                <a16:creationId xmlns:a16="http://schemas.microsoft.com/office/drawing/2014/main" id="{1177E5A3-69FD-450F-A9C7-A614F4C53E3C}"/>
              </a:ext>
            </a:extLst>
          </p:cNvPr>
          <p:cNvSpPr>
            <a:spLocks noGrp="1"/>
          </p:cNvSpPr>
          <p:nvPr>
            <p:ph type="title"/>
          </p:nvPr>
        </p:nvSpPr>
        <p:spPr/>
        <p:txBody>
          <a:bodyPr/>
          <a:lstStyle/>
          <a:p>
            <a:r>
              <a:rPr lang="en-US" dirty="0"/>
              <a:t>Create ConfigMaps from Literal Values</a:t>
            </a:r>
            <a:endParaRPr lang="en-IN" dirty="0"/>
          </a:p>
        </p:txBody>
      </p:sp>
    </p:spTree>
    <p:extLst>
      <p:ext uri="{BB962C8B-B14F-4D97-AF65-F5344CB8AC3E}">
        <p14:creationId xmlns:p14="http://schemas.microsoft.com/office/powerpoint/2010/main" val="35866658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27AB95-0BF2-411C-9BD0-20A6ABF6D9B5}"/>
              </a:ext>
            </a:extLst>
          </p:cNvPr>
          <p:cNvSpPr>
            <a:spLocks noGrp="1"/>
          </p:cNvSpPr>
          <p:nvPr>
            <p:ph sz="quarter" idx="12"/>
          </p:nvPr>
        </p:nvSpPr>
        <p:spPr/>
        <p:txBody>
          <a:bodyPr/>
          <a:lstStyle/>
          <a:p>
            <a:r>
              <a:rPr lang="en-US" dirty="0"/>
              <a:t>kubectl create </a:t>
            </a:r>
            <a:r>
              <a:rPr lang="en-US" dirty="0" err="1"/>
              <a:t>configmap</a:t>
            </a:r>
            <a:r>
              <a:rPr lang="en-US" dirty="0"/>
              <a:t> literal-config-1 --from-literal=city=London --from-literal=population=millions</a:t>
            </a:r>
            <a:endParaRPr lang="en-IN" dirty="0"/>
          </a:p>
        </p:txBody>
      </p:sp>
      <p:sp>
        <p:nvSpPr>
          <p:cNvPr id="3" name="Title 2">
            <a:extLst>
              <a:ext uri="{FF2B5EF4-FFF2-40B4-BE49-F238E27FC236}">
                <a16:creationId xmlns:a16="http://schemas.microsoft.com/office/drawing/2014/main" id="{1177E5A3-69FD-450F-A9C7-A614F4C53E3C}"/>
              </a:ext>
            </a:extLst>
          </p:cNvPr>
          <p:cNvSpPr>
            <a:spLocks noGrp="1"/>
          </p:cNvSpPr>
          <p:nvPr>
            <p:ph type="title"/>
          </p:nvPr>
        </p:nvSpPr>
        <p:spPr/>
        <p:txBody>
          <a:bodyPr/>
          <a:lstStyle/>
          <a:p>
            <a:r>
              <a:rPr lang="en-US" dirty="0"/>
              <a:t>Create ConfigMaps from-literal</a:t>
            </a:r>
            <a:endParaRPr lang="en-IN" dirty="0"/>
          </a:p>
        </p:txBody>
      </p:sp>
    </p:spTree>
    <p:extLst>
      <p:ext uri="{BB962C8B-B14F-4D97-AF65-F5344CB8AC3E}">
        <p14:creationId xmlns:p14="http://schemas.microsoft.com/office/powerpoint/2010/main" val="2347529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lstStyle/>
          <a:p>
            <a:r>
              <a:rPr lang="en-US" dirty="0"/>
              <a:t>Root Partition – Sometimes called parent partition. Manages machine-level functions such as device drivers, power management, and device hot addition/removal. The root (or parent) partition is the only partition that has direct access to physical memory and devices.</a:t>
            </a:r>
          </a:p>
          <a:p>
            <a:r>
              <a:rPr lang="en-US" dirty="0"/>
              <a:t>VID – Virtualization Infrastructure Driver – Provides partition management services, virtual processor management services, and memory management services for partitions.</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388533048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A039E5-FADA-46D8-8FE4-F97CBAD67531}"/>
              </a:ext>
            </a:extLst>
          </p:cNvPr>
          <p:cNvSpPr>
            <a:spLocks noGrp="1"/>
          </p:cNvSpPr>
          <p:nvPr>
            <p:ph sz="quarter" idx="12"/>
          </p:nvPr>
        </p:nvSpPr>
        <p:spPr>
          <a:xfrm>
            <a:off x="1981201" y="1381126"/>
            <a:ext cx="8228012" cy="1628774"/>
          </a:xfrm>
        </p:spPr>
        <p:txBody>
          <a:bodyPr>
            <a:normAutofit/>
          </a:bodyPr>
          <a:lstStyle/>
          <a:p>
            <a:r>
              <a:rPr lang="en-US" dirty="0"/>
              <a:t>kubectl create </a:t>
            </a:r>
            <a:r>
              <a:rPr lang="en-US" dirty="0" err="1"/>
              <a:t>configmap</a:t>
            </a:r>
            <a:r>
              <a:rPr lang="en-US" dirty="0"/>
              <a:t> from-folder-</a:t>
            </a:r>
            <a:r>
              <a:rPr lang="en-US" dirty="0" err="1"/>
              <a:t>configmap</a:t>
            </a:r>
            <a:r>
              <a:rPr lang="en-US" dirty="0"/>
              <a:t> --from-file=test</a:t>
            </a:r>
          </a:p>
          <a:p>
            <a:r>
              <a:rPr lang="en-US" dirty="0"/>
              <a:t>kubectl describe </a:t>
            </a:r>
            <a:r>
              <a:rPr lang="en-US" dirty="0" err="1"/>
              <a:t>configmap</a:t>
            </a:r>
            <a:r>
              <a:rPr lang="en-US" dirty="0"/>
              <a:t>/from-folder-</a:t>
            </a:r>
            <a:r>
              <a:rPr lang="en-US" dirty="0" err="1"/>
              <a:t>configmap</a:t>
            </a:r>
            <a:endParaRPr lang="en-US" dirty="0"/>
          </a:p>
          <a:p>
            <a:endParaRPr lang="en-US" dirty="0"/>
          </a:p>
          <a:p>
            <a:endParaRPr lang="en-IN" dirty="0"/>
          </a:p>
        </p:txBody>
      </p:sp>
      <p:sp>
        <p:nvSpPr>
          <p:cNvPr id="3" name="Title 2">
            <a:extLst>
              <a:ext uri="{FF2B5EF4-FFF2-40B4-BE49-F238E27FC236}">
                <a16:creationId xmlns:a16="http://schemas.microsoft.com/office/drawing/2014/main" id="{20F534B3-9DDB-4880-86E0-5F86B3DC13F5}"/>
              </a:ext>
            </a:extLst>
          </p:cNvPr>
          <p:cNvSpPr>
            <a:spLocks noGrp="1"/>
          </p:cNvSpPr>
          <p:nvPr>
            <p:ph type="title"/>
          </p:nvPr>
        </p:nvSpPr>
        <p:spPr/>
        <p:txBody>
          <a:bodyPr/>
          <a:lstStyle/>
          <a:p>
            <a:r>
              <a:rPr lang="en-IN" dirty="0"/>
              <a:t>Create ConfigMaps from Directories</a:t>
            </a:r>
          </a:p>
        </p:txBody>
      </p:sp>
      <p:pic>
        <p:nvPicPr>
          <p:cNvPr id="5" name="Picture 4">
            <a:extLst>
              <a:ext uri="{FF2B5EF4-FFF2-40B4-BE49-F238E27FC236}">
                <a16:creationId xmlns:a16="http://schemas.microsoft.com/office/drawing/2014/main" id="{D20853EA-1DF4-4118-B0FD-16A9E0CC8F91}"/>
              </a:ext>
            </a:extLst>
          </p:cNvPr>
          <p:cNvPicPr>
            <a:picLocks noChangeAspect="1"/>
          </p:cNvPicPr>
          <p:nvPr/>
        </p:nvPicPr>
        <p:blipFill rotWithShape="1">
          <a:blip r:embed="rId2"/>
          <a:srcRect l="1666" t="69259" r="10000" b="10185"/>
          <a:stretch/>
        </p:blipFill>
        <p:spPr>
          <a:xfrm>
            <a:off x="1676400" y="3848101"/>
            <a:ext cx="8732108" cy="1143000"/>
          </a:xfrm>
          <a:prstGeom prst="rect">
            <a:avLst/>
          </a:prstGeom>
        </p:spPr>
      </p:pic>
    </p:spTree>
    <p:extLst>
      <p:ext uri="{BB962C8B-B14F-4D97-AF65-F5344CB8AC3E}">
        <p14:creationId xmlns:p14="http://schemas.microsoft.com/office/powerpoint/2010/main" val="27998552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F99FB-31B1-467D-B22C-E2A1D6B20F12}"/>
              </a:ext>
            </a:extLst>
          </p:cNvPr>
          <p:cNvSpPr>
            <a:spLocks noGrp="1"/>
          </p:cNvSpPr>
          <p:nvPr>
            <p:ph sz="quarter" idx="12"/>
          </p:nvPr>
        </p:nvSpPr>
        <p:spPr/>
        <p:txBody>
          <a:bodyPr/>
          <a:lstStyle/>
          <a:p>
            <a:r>
              <a:rPr lang="en-US" dirty="0"/>
              <a:t>kubectl get </a:t>
            </a:r>
            <a:r>
              <a:rPr lang="en-US" dirty="0" err="1"/>
              <a:t>configmaps</a:t>
            </a:r>
            <a:r>
              <a:rPr lang="en-US" dirty="0"/>
              <a:t> literal-config-1 -o </a:t>
            </a:r>
            <a:r>
              <a:rPr lang="en-US" dirty="0" err="1"/>
              <a:t>yaml</a:t>
            </a:r>
            <a:endParaRPr lang="en-US" dirty="0"/>
          </a:p>
          <a:p>
            <a:r>
              <a:rPr lang="en-IN" dirty="0" err="1"/>
              <a:t>kubectl</a:t>
            </a:r>
            <a:r>
              <a:rPr lang="en-IN" dirty="0"/>
              <a:t> create -f Config-Map-demo1.yaml</a:t>
            </a:r>
          </a:p>
        </p:txBody>
      </p:sp>
      <p:sp>
        <p:nvSpPr>
          <p:cNvPr id="3" name="Title 2">
            <a:extLst>
              <a:ext uri="{FF2B5EF4-FFF2-40B4-BE49-F238E27FC236}">
                <a16:creationId xmlns:a16="http://schemas.microsoft.com/office/drawing/2014/main" id="{6A5066D2-6E10-4AB2-A1BA-FE5727FF90AF}"/>
              </a:ext>
            </a:extLst>
          </p:cNvPr>
          <p:cNvSpPr>
            <a:spLocks noGrp="1"/>
          </p:cNvSpPr>
          <p:nvPr>
            <p:ph type="title"/>
          </p:nvPr>
        </p:nvSpPr>
        <p:spPr/>
        <p:txBody>
          <a:bodyPr/>
          <a:lstStyle/>
          <a:p>
            <a:r>
              <a:rPr lang="en-IN" dirty="0"/>
              <a:t>Use </a:t>
            </a:r>
            <a:r>
              <a:rPr lang="en-IN" dirty="0" err="1"/>
              <a:t>Configmap</a:t>
            </a:r>
            <a:r>
              <a:rPr lang="en-IN" dirty="0"/>
              <a:t> as Env variable</a:t>
            </a:r>
          </a:p>
        </p:txBody>
      </p:sp>
    </p:spTree>
    <p:extLst>
      <p:ext uri="{BB962C8B-B14F-4D97-AF65-F5344CB8AC3E}">
        <p14:creationId xmlns:p14="http://schemas.microsoft.com/office/powerpoint/2010/main" val="12491787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066D2-6E10-4AB2-A1BA-FE5727FF90AF}"/>
              </a:ext>
            </a:extLst>
          </p:cNvPr>
          <p:cNvSpPr>
            <a:spLocks noGrp="1"/>
          </p:cNvSpPr>
          <p:nvPr>
            <p:ph type="title"/>
          </p:nvPr>
        </p:nvSpPr>
        <p:spPr/>
        <p:txBody>
          <a:bodyPr/>
          <a:lstStyle/>
          <a:p>
            <a:r>
              <a:rPr lang="en-IN" dirty="0"/>
              <a:t>Use </a:t>
            </a:r>
            <a:r>
              <a:rPr lang="en-IN" dirty="0" err="1"/>
              <a:t>Configmap</a:t>
            </a:r>
            <a:r>
              <a:rPr lang="en-IN" dirty="0"/>
              <a:t> as Env variable</a:t>
            </a:r>
          </a:p>
        </p:txBody>
      </p:sp>
      <p:pic>
        <p:nvPicPr>
          <p:cNvPr id="7" name="Picture 6">
            <a:extLst>
              <a:ext uri="{FF2B5EF4-FFF2-40B4-BE49-F238E27FC236}">
                <a16:creationId xmlns:a16="http://schemas.microsoft.com/office/drawing/2014/main" id="{EE3454F7-44A2-42C1-9275-9358D761E309}"/>
              </a:ext>
            </a:extLst>
          </p:cNvPr>
          <p:cNvPicPr>
            <a:picLocks noChangeAspect="1"/>
          </p:cNvPicPr>
          <p:nvPr/>
        </p:nvPicPr>
        <p:blipFill>
          <a:blip r:embed="rId2"/>
          <a:stretch>
            <a:fillRect/>
          </a:stretch>
        </p:blipFill>
        <p:spPr>
          <a:xfrm>
            <a:off x="1558565" y="1371600"/>
            <a:ext cx="9144000" cy="5143500"/>
          </a:xfrm>
          <a:prstGeom prst="rect">
            <a:avLst/>
          </a:prstGeom>
        </p:spPr>
      </p:pic>
      <p:cxnSp>
        <p:nvCxnSpPr>
          <p:cNvPr id="9" name="Straight Arrow Connector 8">
            <a:extLst>
              <a:ext uri="{FF2B5EF4-FFF2-40B4-BE49-F238E27FC236}">
                <a16:creationId xmlns:a16="http://schemas.microsoft.com/office/drawing/2014/main" id="{5C2D5936-CBB4-47B9-982A-DCE0E0A5EE73}"/>
              </a:ext>
            </a:extLst>
          </p:cNvPr>
          <p:cNvCxnSpPr/>
          <p:nvPr/>
        </p:nvCxnSpPr>
        <p:spPr>
          <a:xfrm flipH="1">
            <a:off x="6324600" y="1219200"/>
            <a:ext cx="3810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2220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E383-A07A-43D9-A9F0-8849DC19FA54}"/>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8851588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CA5BBA-A1DA-4F98-B9CA-E1900F59F253}"/>
              </a:ext>
            </a:extLst>
          </p:cNvPr>
          <p:cNvSpPr>
            <a:spLocks noGrp="1"/>
          </p:cNvSpPr>
          <p:nvPr>
            <p:ph type="title"/>
          </p:nvPr>
        </p:nvSpPr>
        <p:spPr/>
        <p:txBody>
          <a:bodyPr/>
          <a:lstStyle/>
          <a:p>
            <a:r>
              <a:rPr lang="en-IN" dirty="0"/>
              <a:t>Docker-Desktop wsl2 </a:t>
            </a:r>
            <a:r>
              <a:rPr lang="en-IN" dirty="0" err="1"/>
              <a:t>Multinode</a:t>
            </a:r>
            <a:r>
              <a:rPr lang="en-IN" dirty="0"/>
              <a:t> cluster</a:t>
            </a:r>
          </a:p>
        </p:txBody>
      </p:sp>
      <p:pic>
        <p:nvPicPr>
          <p:cNvPr id="1026" name="Picture 2">
            <a:extLst>
              <a:ext uri="{FF2B5EF4-FFF2-40B4-BE49-F238E27FC236}">
                <a16:creationId xmlns:a16="http://schemas.microsoft.com/office/drawing/2014/main" id="{77310CA4-30F0-4FA5-82A5-E0D8E08BC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035" y="1447800"/>
            <a:ext cx="8378165" cy="500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1518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3F72B1-0793-45CF-830A-D9B5ED125771}"/>
              </a:ext>
            </a:extLst>
          </p:cNvPr>
          <p:cNvSpPr>
            <a:spLocks noGrp="1"/>
          </p:cNvSpPr>
          <p:nvPr>
            <p:ph sz="quarter" idx="12"/>
          </p:nvPr>
        </p:nvSpPr>
        <p:spPr/>
        <p:txBody>
          <a:bodyPr/>
          <a:lstStyle/>
          <a:p>
            <a:r>
              <a:rPr lang="en-US" dirty="0"/>
              <a:t>curl.exe -Lo kind-windows-amd64.exe </a:t>
            </a:r>
            <a:r>
              <a:rPr lang="en-US" dirty="0">
                <a:hlinkClick r:id="rId2"/>
              </a:rPr>
              <a:t>https://kind.sigs.k8s.io/dl/v0.10.0/kind-windows-amd64</a:t>
            </a:r>
            <a:endParaRPr lang="en-US" dirty="0"/>
          </a:p>
          <a:p>
            <a:r>
              <a:rPr lang="en-US" dirty="0"/>
              <a:t>copy .\kind-windows-amd64.exe d:\kube\kind.exe</a:t>
            </a:r>
          </a:p>
          <a:p>
            <a:r>
              <a:rPr lang="en-US" dirty="0"/>
              <a:t>Go to d:\kube</a:t>
            </a:r>
          </a:p>
          <a:p>
            <a:r>
              <a:rPr lang="en-US" dirty="0"/>
              <a:t>kind create cluster # Default cluster context name is `kind`.</a:t>
            </a:r>
          </a:p>
          <a:p>
            <a:r>
              <a:rPr lang="en-US" dirty="0"/>
              <a:t>kind create cluster --name kind-2</a:t>
            </a:r>
            <a:endParaRPr lang="en-IN" dirty="0"/>
          </a:p>
        </p:txBody>
      </p:sp>
      <p:sp>
        <p:nvSpPr>
          <p:cNvPr id="3" name="Title 2">
            <a:extLst>
              <a:ext uri="{FF2B5EF4-FFF2-40B4-BE49-F238E27FC236}">
                <a16:creationId xmlns:a16="http://schemas.microsoft.com/office/drawing/2014/main" id="{AECA5BBA-A1DA-4F98-B9CA-E1900F59F253}"/>
              </a:ext>
            </a:extLst>
          </p:cNvPr>
          <p:cNvSpPr>
            <a:spLocks noGrp="1"/>
          </p:cNvSpPr>
          <p:nvPr>
            <p:ph type="title"/>
          </p:nvPr>
        </p:nvSpPr>
        <p:spPr/>
        <p:txBody>
          <a:bodyPr/>
          <a:lstStyle/>
          <a:p>
            <a:r>
              <a:rPr lang="en-IN" dirty="0"/>
              <a:t>Docker-Desktop wsl2 </a:t>
            </a:r>
            <a:r>
              <a:rPr lang="en-IN" dirty="0" err="1"/>
              <a:t>Multinode</a:t>
            </a:r>
            <a:r>
              <a:rPr lang="en-IN" dirty="0"/>
              <a:t> cluster</a:t>
            </a:r>
          </a:p>
        </p:txBody>
      </p:sp>
    </p:spTree>
    <p:extLst>
      <p:ext uri="{BB962C8B-B14F-4D97-AF65-F5344CB8AC3E}">
        <p14:creationId xmlns:p14="http://schemas.microsoft.com/office/powerpoint/2010/main" val="16217432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1A387E-0C94-4B70-8B24-D9B40E2580A5}"/>
              </a:ext>
            </a:extLst>
          </p:cNvPr>
          <p:cNvPicPr>
            <a:picLocks noChangeAspect="1"/>
          </p:cNvPicPr>
          <p:nvPr/>
        </p:nvPicPr>
        <p:blipFill rotWithShape="1">
          <a:blip r:embed="rId2"/>
          <a:srcRect b="5185"/>
          <a:stretch/>
        </p:blipFill>
        <p:spPr>
          <a:xfrm>
            <a:off x="1558565" y="1219200"/>
            <a:ext cx="9144000" cy="4876800"/>
          </a:xfrm>
          <a:prstGeom prst="rect">
            <a:avLst/>
          </a:prstGeom>
        </p:spPr>
      </p:pic>
      <p:sp>
        <p:nvSpPr>
          <p:cNvPr id="6" name="Title 5">
            <a:extLst>
              <a:ext uri="{FF2B5EF4-FFF2-40B4-BE49-F238E27FC236}">
                <a16:creationId xmlns:a16="http://schemas.microsoft.com/office/drawing/2014/main" id="{9FDB3C92-9F94-4925-BB9B-14840FC0983B}"/>
              </a:ext>
            </a:extLst>
          </p:cNvPr>
          <p:cNvSpPr>
            <a:spLocks noGrp="1"/>
          </p:cNvSpPr>
          <p:nvPr>
            <p:ph type="title"/>
          </p:nvPr>
        </p:nvSpPr>
        <p:spPr/>
        <p:txBody>
          <a:bodyPr/>
          <a:lstStyle/>
          <a:p>
            <a:r>
              <a:rPr lang="en-IN" dirty="0"/>
              <a:t>Docker-Desktop wsl2 </a:t>
            </a:r>
            <a:r>
              <a:rPr lang="en-IN" dirty="0" err="1"/>
              <a:t>Multinode</a:t>
            </a:r>
            <a:r>
              <a:rPr lang="en-IN" dirty="0"/>
              <a:t> cluster</a:t>
            </a:r>
          </a:p>
        </p:txBody>
      </p:sp>
    </p:spTree>
    <p:extLst>
      <p:ext uri="{BB962C8B-B14F-4D97-AF65-F5344CB8AC3E}">
        <p14:creationId xmlns:p14="http://schemas.microsoft.com/office/powerpoint/2010/main" val="22840360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DB3C92-9F94-4925-BB9B-14840FC0983B}"/>
              </a:ext>
            </a:extLst>
          </p:cNvPr>
          <p:cNvSpPr>
            <a:spLocks noGrp="1"/>
          </p:cNvSpPr>
          <p:nvPr>
            <p:ph type="title"/>
          </p:nvPr>
        </p:nvSpPr>
        <p:spPr/>
        <p:txBody>
          <a:bodyPr/>
          <a:lstStyle/>
          <a:p>
            <a:r>
              <a:rPr lang="en-IN" dirty="0"/>
              <a:t>Docker-Desktop wsl2 </a:t>
            </a:r>
            <a:r>
              <a:rPr lang="en-IN" dirty="0" err="1"/>
              <a:t>Multinode</a:t>
            </a:r>
            <a:r>
              <a:rPr lang="en-IN" dirty="0"/>
              <a:t> cluster</a:t>
            </a:r>
          </a:p>
        </p:txBody>
      </p:sp>
      <p:pic>
        <p:nvPicPr>
          <p:cNvPr id="3" name="Picture 2">
            <a:extLst>
              <a:ext uri="{FF2B5EF4-FFF2-40B4-BE49-F238E27FC236}">
                <a16:creationId xmlns:a16="http://schemas.microsoft.com/office/drawing/2014/main" id="{992B8751-9C2A-4705-9877-36376F345E7F}"/>
              </a:ext>
            </a:extLst>
          </p:cNvPr>
          <p:cNvPicPr>
            <a:picLocks noChangeAspect="1"/>
          </p:cNvPicPr>
          <p:nvPr/>
        </p:nvPicPr>
        <p:blipFill>
          <a:blip r:embed="rId2"/>
          <a:stretch>
            <a:fillRect/>
          </a:stretch>
        </p:blipFill>
        <p:spPr>
          <a:xfrm>
            <a:off x="1535784" y="1295400"/>
            <a:ext cx="9144000" cy="5143500"/>
          </a:xfrm>
          <a:prstGeom prst="rect">
            <a:avLst/>
          </a:prstGeom>
        </p:spPr>
      </p:pic>
    </p:spTree>
    <p:extLst>
      <p:ext uri="{BB962C8B-B14F-4D97-AF65-F5344CB8AC3E}">
        <p14:creationId xmlns:p14="http://schemas.microsoft.com/office/powerpoint/2010/main" val="32231632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DB3C92-9F94-4925-BB9B-14840FC0983B}"/>
              </a:ext>
            </a:extLst>
          </p:cNvPr>
          <p:cNvSpPr>
            <a:spLocks noGrp="1"/>
          </p:cNvSpPr>
          <p:nvPr>
            <p:ph type="title"/>
          </p:nvPr>
        </p:nvSpPr>
        <p:spPr/>
        <p:txBody>
          <a:bodyPr/>
          <a:lstStyle/>
          <a:p>
            <a:r>
              <a:rPr lang="en-IN" dirty="0"/>
              <a:t>Docker-Desktop wsl2 </a:t>
            </a:r>
            <a:r>
              <a:rPr lang="en-IN" dirty="0" err="1"/>
              <a:t>Multinode</a:t>
            </a:r>
            <a:r>
              <a:rPr lang="en-IN" dirty="0"/>
              <a:t> cluster</a:t>
            </a:r>
          </a:p>
        </p:txBody>
      </p:sp>
      <p:pic>
        <p:nvPicPr>
          <p:cNvPr id="3" name="Picture 2">
            <a:extLst>
              <a:ext uri="{FF2B5EF4-FFF2-40B4-BE49-F238E27FC236}">
                <a16:creationId xmlns:a16="http://schemas.microsoft.com/office/drawing/2014/main" id="{005CEB87-5D44-488B-A035-1A10AB706164}"/>
              </a:ext>
            </a:extLst>
          </p:cNvPr>
          <p:cNvPicPr>
            <a:picLocks noChangeAspect="1"/>
          </p:cNvPicPr>
          <p:nvPr/>
        </p:nvPicPr>
        <p:blipFill rotWithShape="1">
          <a:blip r:embed="rId2"/>
          <a:srcRect b="5185"/>
          <a:stretch/>
        </p:blipFill>
        <p:spPr>
          <a:xfrm>
            <a:off x="1515665" y="1371600"/>
            <a:ext cx="9144000" cy="4876800"/>
          </a:xfrm>
          <a:prstGeom prst="rect">
            <a:avLst/>
          </a:prstGeom>
        </p:spPr>
      </p:pic>
    </p:spTree>
    <p:extLst>
      <p:ext uri="{BB962C8B-B14F-4D97-AF65-F5344CB8AC3E}">
        <p14:creationId xmlns:p14="http://schemas.microsoft.com/office/powerpoint/2010/main" val="36989939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DB3C92-9F94-4925-BB9B-14840FC0983B}"/>
              </a:ext>
            </a:extLst>
          </p:cNvPr>
          <p:cNvSpPr>
            <a:spLocks noGrp="1"/>
          </p:cNvSpPr>
          <p:nvPr>
            <p:ph type="title"/>
          </p:nvPr>
        </p:nvSpPr>
        <p:spPr/>
        <p:txBody>
          <a:bodyPr/>
          <a:lstStyle/>
          <a:p>
            <a:r>
              <a:rPr lang="en-IN" dirty="0"/>
              <a:t>Docker-Desktop wsl2 </a:t>
            </a:r>
            <a:r>
              <a:rPr lang="en-IN" dirty="0" err="1"/>
              <a:t>Multinode</a:t>
            </a:r>
            <a:r>
              <a:rPr lang="en-IN" dirty="0"/>
              <a:t> cluster</a:t>
            </a:r>
          </a:p>
        </p:txBody>
      </p:sp>
      <p:pic>
        <p:nvPicPr>
          <p:cNvPr id="4" name="Picture 3">
            <a:extLst>
              <a:ext uri="{FF2B5EF4-FFF2-40B4-BE49-F238E27FC236}">
                <a16:creationId xmlns:a16="http://schemas.microsoft.com/office/drawing/2014/main" id="{2556D4BD-2376-488F-AA93-B63BD6D253CF}"/>
              </a:ext>
            </a:extLst>
          </p:cNvPr>
          <p:cNvPicPr>
            <a:picLocks noChangeAspect="1"/>
          </p:cNvPicPr>
          <p:nvPr/>
        </p:nvPicPr>
        <p:blipFill>
          <a:blip r:embed="rId2"/>
          <a:stretch>
            <a:fillRect/>
          </a:stretch>
        </p:blipFill>
        <p:spPr>
          <a:xfrm>
            <a:off x="1515665" y="1295400"/>
            <a:ext cx="9144000" cy="5143500"/>
          </a:xfrm>
          <a:prstGeom prst="rect">
            <a:avLst/>
          </a:prstGeom>
        </p:spPr>
      </p:pic>
    </p:spTree>
    <p:extLst>
      <p:ext uri="{BB962C8B-B14F-4D97-AF65-F5344CB8AC3E}">
        <p14:creationId xmlns:p14="http://schemas.microsoft.com/office/powerpoint/2010/main" val="120983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normAutofit fontScale="92500" lnSpcReduction="20000"/>
          </a:bodyPr>
          <a:lstStyle/>
          <a:p>
            <a:r>
              <a:rPr lang="en-US" dirty="0"/>
              <a:t>VMBus – Channel-based communication mechanism used for inter-partition communication and device enumeration on systems with multiple active virtualized partitions. The VMBus is installed with Hyper-V Integration Services.</a:t>
            </a:r>
          </a:p>
          <a:p>
            <a:r>
              <a:rPr lang="en-US" dirty="0"/>
              <a:t>VMMS – Virtual Machine Management Service – Responsible for managing the state of all virtual machines in child partitions.</a:t>
            </a:r>
          </a:p>
          <a:p>
            <a:r>
              <a:rPr lang="en-US" dirty="0"/>
              <a:t>VMWP – Virtual Machine Worker Process – A user mode component of the virtualization stack. </a:t>
            </a:r>
          </a:p>
          <a:p>
            <a:r>
              <a:rPr lang="en-US" dirty="0"/>
              <a:t>The worker process provides virtual machine management services from the Windows Server 2008 instance in the parent partition to the guest operating systems in the child partitions.</a:t>
            </a:r>
          </a:p>
          <a:p>
            <a:r>
              <a:rPr lang="en-US" dirty="0"/>
              <a:t> The Virtual Machine Management Service spawns a separate worker process for each running virtual machine.</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18574544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86CBC0-CAEB-4AF1-85D4-D018FB56E186}"/>
              </a:ext>
            </a:extLst>
          </p:cNvPr>
          <p:cNvSpPr>
            <a:spLocks noGrp="1"/>
          </p:cNvSpPr>
          <p:nvPr>
            <p:ph sz="quarter" idx="12"/>
          </p:nvPr>
        </p:nvSpPr>
        <p:spPr/>
        <p:txBody>
          <a:bodyPr>
            <a:normAutofit fontScale="92500" lnSpcReduction="20000"/>
          </a:bodyPr>
          <a:lstStyle/>
          <a:p>
            <a:r>
              <a:rPr lang="en-IN" dirty="0"/>
              <a:t># a cluster with 3 control-plane nodes and 3 workers</a:t>
            </a:r>
          </a:p>
          <a:p>
            <a:r>
              <a:rPr lang="en-IN" dirty="0"/>
              <a:t>kind: Cluster</a:t>
            </a:r>
          </a:p>
          <a:p>
            <a:r>
              <a:rPr lang="en-IN" dirty="0"/>
              <a:t>apiVersion: kind.x-k8s.io/v1alpha4</a:t>
            </a:r>
          </a:p>
          <a:p>
            <a:r>
              <a:rPr lang="en-IN" dirty="0"/>
              <a:t>nodes:</a:t>
            </a:r>
          </a:p>
          <a:p>
            <a:r>
              <a:rPr lang="en-IN" dirty="0"/>
              <a:t>- role: control-plane</a:t>
            </a:r>
          </a:p>
          <a:p>
            <a:r>
              <a:rPr lang="en-IN" dirty="0"/>
              <a:t>- role: control-plane</a:t>
            </a:r>
          </a:p>
          <a:p>
            <a:r>
              <a:rPr lang="en-IN" dirty="0"/>
              <a:t>- role: control-plane</a:t>
            </a:r>
          </a:p>
          <a:p>
            <a:r>
              <a:rPr lang="en-IN" dirty="0"/>
              <a:t>- role: worker</a:t>
            </a:r>
          </a:p>
          <a:p>
            <a:r>
              <a:rPr lang="en-IN" dirty="0"/>
              <a:t>- role: worker</a:t>
            </a:r>
          </a:p>
          <a:p>
            <a:r>
              <a:rPr lang="en-IN" dirty="0"/>
              <a:t>- role: worker</a:t>
            </a:r>
          </a:p>
        </p:txBody>
      </p:sp>
      <p:sp>
        <p:nvSpPr>
          <p:cNvPr id="2" name="Title 1">
            <a:extLst>
              <a:ext uri="{FF2B5EF4-FFF2-40B4-BE49-F238E27FC236}">
                <a16:creationId xmlns:a16="http://schemas.microsoft.com/office/drawing/2014/main" id="{A5ED477B-3C62-46E1-B4B2-82A607491338}"/>
              </a:ext>
            </a:extLst>
          </p:cNvPr>
          <p:cNvSpPr>
            <a:spLocks noGrp="1"/>
          </p:cNvSpPr>
          <p:nvPr>
            <p:ph type="title"/>
          </p:nvPr>
        </p:nvSpPr>
        <p:spPr/>
        <p:txBody>
          <a:bodyPr/>
          <a:lstStyle/>
          <a:p>
            <a:r>
              <a:rPr lang="en-IN" dirty="0"/>
              <a:t>Kubernetes multiple control planes</a:t>
            </a:r>
          </a:p>
        </p:txBody>
      </p:sp>
    </p:spTree>
    <p:extLst>
      <p:ext uri="{BB962C8B-B14F-4D97-AF65-F5344CB8AC3E}">
        <p14:creationId xmlns:p14="http://schemas.microsoft.com/office/powerpoint/2010/main" val="24062484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86CBC0-CAEB-4AF1-85D4-D018FB56E186}"/>
              </a:ext>
            </a:extLst>
          </p:cNvPr>
          <p:cNvSpPr>
            <a:spLocks noGrp="1"/>
          </p:cNvSpPr>
          <p:nvPr>
            <p:ph sz="quarter" idx="12"/>
          </p:nvPr>
        </p:nvSpPr>
        <p:spPr/>
        <p:txBody>
          <a:bodyPr>
            <a:normAutofit lnSpcReduction="10000"/>
          </a:bodyPr>
          <a:lstStyle/>
          <a:p>
            <a:r>
              <a:rPr lang="en-IN" dirty="0"/>
              <a:t>kind: Cluster</a:t>
            </a:r>
          </a:p>
          <a:p>
            <a:r>
              <a:rPr lang="en-IN" dirty="0"/>
              <a:t>apiVersion: kind.x-k8s.io/v1alpha4</a:t>
            </a:r>
          </a:p>
          <a:p>
            <a:r>
              <a:rPr lang="en-IN" dirty="0"/>
              <a:t>nodes:</a:t>
            </a:r>
          </a:p>
          <a:p>
            <a:r>
              <a:rPr lang="en-IN" dirty="0"/>
              <a:t>- role: control-plane</a:t>
            </a:r>
          </a:p>
          <a:p>
            <a:r>
              <a:rPr lang="en-IN" dirty="0"/>
              <a:t>  </a:t>
            </a:r>
            <a:r>
              <a:rPr lang="en-IN" dirty="0" err="1"/>
              <a:t>extraPortMappings</a:t>
            </a:r>
            <a:r>
              <a:rPr lang="en-IN" dirty="0"/>
              <a:t>:</a:t>
            </a:r>
          </a:p>
          <a:p>
            <a:r>
              <a:rPr lang="en-IN" dirty="0"/>
              <a:t>  - </a:t>
            </a:r>
            <a:r>
              <a:rPr lang="en-IN" dirty="0" err="1"/>
              <a:t>containerPort</a:t>
            </a:r>
            <a:r>
              <a:rPr lang="en-IN" dirty="0"/>
              <a:t>: 80</a:t>
            </a:r>
          </a:p>
          <a:p>
            <a:r>
              <a:rPr lang="en-IN" dirty="0"/>
              <a:t>    </a:t>
            </a:r>
            <a:r>
              <a:rPr lang="en-IN" dirty="0" err="1"/>
              <a:t>hostPort</a:t>
            </a:r>
            <a:r>
              <a:rPr lang="en-IN" dirty="0"/>
              <a:t>: 80</a:t>
            </a:r>
          </a:p>
          <a:p>
            <a:r>
              <a:rPr lang="en-IN" dirty="0"/>
              <a:t>    </a:t>
            </a:r>
            <a:r>
              <a:rPr lang="en-IN" dirty="0" err="1"/>
              <a:t>listenAddress</a:t>
            </a:r>
            <a:r>
              <a:rPr lang="en-IN" dirty="0"/>
              <a:t>: "0.0.0.0" # Optional, defaults to "0.0.0.0"</a:t>
            </a:r>
          </a:p>
          <a:p>
            <a:r>
              <a:rPr lang="en-IN" dirty="0"/>
              <a:t>    protocol: </a:t>
            </a:r>
            <a:r>
              <a:rPr lang="en-IN" dirty="0" err="1"/>
              <a:t>udp</a:t>
            </a:r>
            <a:r>
              <a:rPr lang="en-IN" dirty="0"/>
              <a:t> # Optional, defaults to </a:t>
            </a:r>
            <a:r>
              <a:rPr lang="en-IN" dirty="0" err="1"/>
              <a:t>tcp</a:t>
            </a:r>
            <a:endParaRPr lang="en-IN" dirty="0"/>
          </a:p>
        </p:txBody>
      </p:sp>
      <p:sp>
        <p:nvSpPr>
          <p:cNvPr id="2" name="Title 1">
            <a:extLst>
              <a:ext uri="{FF2B5EF4-FFF2-40B4-BE49-F238E27FC236}">
                <a16:creationId xmlns:a16="http://schemas.microsoft.com/office/drawing/2014/main" id="{A5ED477B-3C62-46E1-B4B2-82A607491338}"/>
              </a:ext>
            </a:extLst>
          </p:cNvPr>
          <p:cNvSpPr>
            <a:spLocks noGrp="1"/>
          </p:cNvSpPr>
          <p:nvPr>
            <p:ph type="title"/>
          </p:nvPr>
        </p:nvSpPr>
        <p:spPr/>
        <p:txBody>
          <a:bodyPr/>
          <a:lstStyle/>
          <a:p>
            <a:r>
              <a:rPr lang="en-IN" dirty="0"/>
              <a:t>Kubernetes multiple control planes</a:t>
            </a:r>
          </a:p>
        </p:txBody>
      </p:sp>
    </p:spTree>
    <p:extLst>
      <p:ext uri="{BB962C8B-B14F-4D97-AF65-F5344CB8AC3E}">
        <p14:creationId xmlns:p14="http://schemas.microsoft.com/office/powerpoint/2010/main" val="17242174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477B-3C62-46E1-B4B2-82A607491338}"/>
              </a:ext>
            </a:extLst>
          </p:cNvPr>
          <p:cNvSpPr>
            <a:spLocks noGrp="1"/>
          </p:cNvSpPr>
          <p:nvPr>
            <p:ph type="title"/>
          </p:nvPr>
        </p:nvSpPr>
        <p:spPr/>
        <p:txBody>
          <a:bodyPr/>
          <a:lstStyle/>
          <a:p>
            <a:r>
              <a:rPr lang="en-IN" dirty="0"/>
              <a:t>Kubernetes multiple control planes</a:t>
            </a:r>
          </a:p>
        </p:txBody>
      </p:sp>
      <p:pic>
        <p:nvPicPr>
          <p:cNvPr id="7" name="Picture 6">
            <a:extLst>
              <a:ext uri="{FF2B5EF4-FFF2-40B4-BE49-F238E27FC236}">
                <a16:creationId xmlns:a16="http://schemas.microsoft.com/office/drawing/2014/main" id="{F6835174-359C-44E1-900B-6FDD3CED168C}"/>
              </a:ext>
            </a:extLst>
          </p:cNvPr>
          <p:cNvPicPr>
            <a:picLocks noChangeAspect="1"/>
          </p:cNvPicPr>
          <p:nvPr/>
        </p:nvPicPr>
        <p:blipFill>
          <a:blip r:embed="rId2"/>
          <a:stretch>
            <a:fillRect/>
          </a:stretch>
        </p:blipFill>
        <p:spPr>
          <a:xfrm>
            <a:off x="1524000" y="1371600"/>
            <a:ext cx="9144000" cy="5143500"/>
          </a:xfrm>
          <a:prstGeom prst="rect">
            <a:avLst/>
          </a:prstGeom>
        </p:spPr>
      </p:pic>
    </p:spTree>
    <p:extLst>
      <p:ext uri="{BB962C8B-B14F-4D97-AF65-F5344CB8AC3E}">
        <p14:creationId xmlns:p14="http://schemas.microsoft.com/office/powerpoint/2010/main" val="5688389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477B-3C62-46E1-B4B2-82A607491338}"/>
              </a:ext>
            </a:extLst>
          </p:cNvPr>
          <p:cNvSpPr>
            <a:spLocks noGrp="1"/>
          </p:cNvSpPr>
          <p:nvPr>
            <p:ph type="title"/>
          </p:nvPr>
        </p:nvSpPr>
        <p:spPr/>
        <p:txBody>
          <a:bodyPr/>
          <a:lstStyle/>
          <a:p>
            <a:r>
              <a:rPr lang="en-IN" dirty="0"/>
              <a:t>Kubernetes multiple control planes</a:t>
            </a:r>
          </a:p>
        </p:txBody>
      </p:sp>
      <p:pic>
        <p:nvPicPr>
          <p:cNvPr id="4" name="Picture 3">
            <a:extLst>
              <a:ext uri="{FF2B5EF4-FFF2-40B4-BE49-F238E27FC236}">
                <a16:creationId xmlns:a16="http://schemas.microsoft.com/office/drawing/2014/main" id="{0BB99648-90BF-41B1-BACD-930C84FC471C}"/>
              </a:ext>
            </a:extLst>
          </p:cNvPr>
          <p:cNvPicPr>
            <a:picLocks noChangeAspect="1"/>
          </p:cNvPicPr>
          <p:nvPr/>
        </p:nvPicPr>
        <p:blipFill>
          <a:blip r:embed="rId2"/>
          <a:stretch>
            <a:fillRect/>
          </a:stretch>
        </p:blipFill>
        <p:spPr>
          <a:xfrm>
            <a:off x="1524000" y="1371600"/>
            <a:ext cx="9144000" cy="5143500"/>
          </a:xfrm>
          <a:prstGeom prst="rect">
            <a:avLst/>
          </a:prstGeom>
        </p:spPr>
      </p:pic>
    </p:spTree>
    <p:extLst>
      <p:ext uri="{BB962C8B-B14F-4D97-AF65-F5344CB8AC3E}">
        <p14:creationId xmlns:p14="http://schemas.microsoft.com/office/powerpoint/2010/main" val="7915010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DE2C1C-F924-4CBA-922D-C19896FFEB2B}"/>
              </a:ext>
            </a:extLst>
          </p:cNvPr>
          <p:cNvSpPr>
            <a:spLocks noGrp="1"/>
          </p:cNvSpPr>
          <p:nvPr>
            <p:ph sz="quarter" idx="12"/>
          </p:nvPr>
        </p:nvSpPr>
        <p:spPr/>
        <p:txBody>
          <a:bodyPr/>
          <a:lstStyle/>
          <a:p>
            <a:r>
              <a:rPr lang="en-IN" dirty="0"/>
              <a:t>Repeat dashboard installation steps for every cluster</a:t>
            </a:r>
          </a:p>
        </p:txBody>
      </p:sp>
      <p:sp>
        <p:nvSpPr>
          <p:cNvPr id="3" name="Title 2">
            <a:extLst>
              <a:ext uri="{FF2B5EF4-FFF2-40B4-BE49-F238E27FC236}">
                <a16:creationId xmlns:a16="http://schemas.microsoft.com/office/drawing/2014/main" id="{78D991DA-7A8B-4190-9117-C39F66EFA17A}"/>
              </a:ext>
            </a:extLst>
          </p:cNvPr>
          <p:cNvSpPr>
            <a:spLocks noGrp="1"/>
          </p:cNvSpPr>
          <p:nvPr>
            <p:ph type="title"/>
          </p:nvPr>
        </p:nvSpPr>
        <p:spPr/>
        <p:txBody>
          <a:bodyPr/>
          <a:lstStyle/>
          <a:p>
            <a:r>
              <a:rPr lang="en-IN" dirty="0"/>
              <a:t>Multi node cluster dashboard</a:t>
            </a:r>
          </a:p>
        </p:txBody>
      </p:sp>
    </p:spTree>
    <p:extLst>
      <p:ext uri="{BB962C8B-B14F-4D97-AF65-F5344CB8AC3E}">
        <p14:creationId xmlns:p14="http://schemas.microsoft.com/office/powerpoint/2010/main" val="252041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75E32E-811F-4A19-A429-1594226414AC}"/>
              </a:ext>
            </a:extLst>
          </p:cNvPr>
          <p:cNvSpPr>
            <a:spLocks noGrp="1"/>
          </p:cNvSpPr>
          <p:nvPr>
            <p:ph sz="quarter" idx="12"/>
          </p:nvPr>
        </p:nvSpPr>
        <p:spPr>
          <a:xfrm>
            <a:off x="1981201" y="1381125"/>
            <a:ext cx="8228012" cy="5019675"/>
          </a:xfrm>
        </p:spPr>
        <p:txBody>
          <a:bodyPr>
            <a:normAutofit fontScale="85000" lnSpcReduction="10000"/>
          </a:bodyPr>
          <a:lstStyle/>
          <a:p>
            <a:r>
              <a:rPr lang="en-US" dirty="0"/>
              <a:t>recreate: terminate the old version and release the new one</a:t>
            </a:r>
          </a:p>
          <a:p>
            <a:r>
              <a:rPr lang="en-US" dirty="0"/>
              <a:t>ramped: release a new version on a rolling update fashion, one after the other</a:t>
            </a:r>
          </a:p>
          <a:p>
            <a:r>
              <a:rPr lang="en-US" dirty="0"/>
              <a:t>blue/green: release a new version alongside the old version then switch traffic</a:t>
            </a:r>
          </a:p>
          <a:p>
            <a:r>
              <a:rPr lang="en-US" dirty="0"/>
              <a:t>canary: release a new version to a subset of users, then proceed to a full rollout</a:t>
            </a:r>
          </a:p>
          <a:p>
            <a:r>
              <a:rPr lang="en-US" dirty="0"/>
              <a:t>a/b testing: release a new version to a subset of users in a precise way (HTTP headers, cookie, weight, etc.). </a:t>
            </a:r>
          </a:p>
          <a:p>
            <a:r>
              <a:rPr lang="en-US" dirty="0"/>
              <a:t>A/B testing is really a technique for making business decisions based on statistics but we will briefly describe the process. </a:t>
            </a:r>
          </a:p>
          <a:p>
            <a:r>
              <a:rPr lang="en-US" dirty="0"/>
              <a:t>This doesn’t come out of the box with Kubernetes, it implies extra work to setup a more advanced infrastructure (Istio, </a:t>
            </a:r>
            <a:r>
              <a:rPr lang="en-US" dirty="0" err="1"/>
              <a:t>Linkerd</a:t>
            </a:r>
            <a:r>
              <a:rPr lang="en-US" dirty="0"/>
              <a:t>, </a:t>
            </a:r>
            <a:r>
              <a:rPr lang="en-US" dirty="0" err="1"/>
              <a:t>Traefik</a:t>
            </a:r>
            <a:r>
              <a:rPr lang="en-US" dirty="0"/>
              <a:t>, custom </a:t>
            </a:r>
            <a:r>
              <a:rPr lang="en-US" dirty="0" err="1"/>
              <a:t>nginx</a:t>
            </a:r>
            <a:r>
              <a:rPr lang="en-US" dirty="0"/>
              <a:t>/</a:t>
            </a:r>
            <a:r>
              <a:rPr lang="en-US" dirty="0" err="1"/>
              <a:t>haproxy</a:t>
            </a:r>
            <a:r>
              <a:rPr lang="en-US" dirty="0"/>
              <a:t>, </a:t>
            </a:r>
            <a:r>
              <a:rPr lang="en-US" dirty="0" err="1"/>
              <a:t>etc</a:t>
            </a:r>
            <a:r>
              <a:rPr lang="en-US" dirty="0"/>
              <a:t>).</a:t>
            </a:r>
            <a:endParaRPr lang="en-IN" dirty="0"/>
          </a:p>
        </p:txBody>
      </p:sp>
      <p:sp>
        <p:nvSpPr>
          <p:cNvPr id="3" name="Title 2">
            <a:extLst>
              <a:ext uri="{FF2B5EF4-FFF2-40B4-BE49-F238E27FC236}">
                <a16:creationId xmlns:a16="http://schemas.microsoft.com/office/drawing/2014/main" id="{0EFC42C3-48B1-40B5-99AD-3999772F9C07}"/>
              </a:ext>
            </a:extLst>
          </p:cNvPr>
          <p:cNvSpPr>
            <a:spLocks noGrp="1"/>
          </p:cNvSpPr>
          <p:nvPr>
            <p:ph type="title"/>
          </p:nvPr>
        </p:nvSpPr>
        <p:spPr/>
        <p:txBody>
          <a:bodyPr/>
          <a:lstStyle/>
          <a:p>
            <a:r>
              <a:rPr lang="en-IN" dirty="0"/>
              <a:t>Kubernetes Deployment Policies</a:t>
            </a:r>
          </a:p>
        </p:txBody>
      </p:sp>
    </p:spTree>
    <p:extLst>
      <p:ext uri="{BB962C8B-B14F-4D97-AF65-F5344CB8AC3E}">
        <p14:creationId xmlns:p14="http://schemas.microsoft.com/office/powerpoint/2010/main" val="247431322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0B9165-5BB2-4ACA-9847-5EBFD822445D}"/>
              </a:ext>
            </a:extLst>
          </p:cNvPr>
          <p:cNvSpPr>
            <a:spLocks noGrp="1"/>
          </p:cNvSpPr>
          <p:nvPr>
            <p:ph sz="quarter" idx="12"/>
          </p:nvPr>
        </p:nvSpPr>
        <p:spPr/>
        <p:txBody>
          <a:bodyPr/>
          <a:lstStyle/>
          <a:p>
            <a:r>
              <a:rPr lang="en-US" dirty="0"/>
              <a:t> spec:</a:t>
            </a:r>
          </a:p>
          <a:p>
            <a:r>
              <a:rPr lang="en-US" dirty="0"/>
              <a:t>  replicas: 3</a:t>
            </a:r>
          </a:p>
          <a:p>
            <a:r>
              <a:rPr lang="en-US" dirty="0"/>
              <a:t>  strategy:</a:t>
            </a:r>
          </a:p>
          <a:p>
            <a:r>
              <a:rPr lang="en-US" dirty="0"/>
              <a:t>    type: Recreate</a:t>
            </a:r>
          </a:p>
          <a:p>
            <a:r>
              <a:rPr lang="en-US" dirty="0"/>
              <a:t>	</a:t>
            </a:r>
            <a:endParaRPr lang="en-IN" dirty="0"/>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spTree>
    <p:extLst>
      <p:ext uri="{BB962C8B-B14F-4D97-AF65-F5344CB8AC3E}">
        <p14:creationId xmlns:p14="http://schemas.microsoft.com/office/powerpoint/2010/main" val="104789435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sp>
        <p:nvSpPr>
          <p:cNvPr id="5" name="Content Placeholder 4">
            <a:extLst>
              <a:ext uri="{FF2B5EF4-FFF2-40B4-BE49-F238E27FC236}">
                <a16:creationId xmlns:a16="http://schemas.microsoft.com/office/drawing/2014/main" id="{7AEE53C3-ABF8-441B-89A8-A5DCE7D1C6EB}"/>
              </a:ext>
            </a:extLst>
          </p:cNvPr>
          <p:cNvSpPr>
            <a:spLocks noGrp="1"/>
          </p:cNvSpPr>
          <p:nvPr>
            <p:ph sz="quarter" idx="12"/>
          </p:nvPr>
        </p:nvSpPr>
        <p:spPr/>
        <p:txBody>
          <a:bodyPr/>
          <a:lstStyle/>
          <a:p>
            <a:r>
              <a:rPr lang="en-US" dirty="0"/>
              <a:t>The recreate strategy is a dummy deployment which consists of shutting down version A then deploying version B after version A is turned off.</a:t>
            </a:r>
          </a:p>
          <a:p>
            <a:r>
              <a:rPr lang="en-US" dirty="0"/>
              <a:t>This technique implies downtime of the service that depends on both shutdown and boot duration of the application.</a:t>
            </a:r>
            <a:endParaRPr lang="en-IN" dirty="0"/>
          </a:p>
        </p:txBody>
      </p:sp>
    </p:spTree>
    <p:extLst>
      <p:ext uri="{BB962C8B-B14F-4D97-AF65-F5344CB8AC3E}">
        <p14:creationId xmlns:p14="http://schemas.microsoft.com/office/powerpoint/2010/main" val="38902424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pic>
        <p:nvPicPr>
          <p:cNvPr id="1026" name="Picture 2">
            <a:extLst>
              <a:ext uri="{FF2B5EF4-FFF2-40B4-BE49-F238E27FC236}">
                <a16:creationId xmlns:a16="http://schemas.microsoft.com/office/drawing/2014/main" id="{8A2CA1EC-E260-4873-A275-1A37C07D9E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5665" y="2133601"/>
            <a:ext cx="9144000" cy="21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59767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lnSpcReduction="10000"/>
          </a:bodyPr>
          <a:lstStyle/>
          <a:p>
            <a:r>
              <a:rPr lang="en-US" dirty="0"/>
              <a:t>Deploy the first application</a:t>
            </a:r>
          </a:p>
          <a:p>
            <a:r>
              <a:rPr lang="en-US" dirty="0"/>
              <a:t>$ </a:t>
            </a:r>
            <a:r>
              <a:rPr lang="en-US" dirty="0" err="1"/>
              <a:t>kubectl</a:t>
            </a:r>
            <a:r>
              <a:rPr lang="en-US" dirty="0"/>
              <a:t> apply -f app-v1.yaml</a:t>
            </a:r>
          </a:p>
          <a:p>
            <a:endParaRPr lang="en-US" dirty="0"/>
          </a:p>
          <a:p>
            <a:r>
              <a:rPr lang="en-US" dirty="0"/>
              <a:t># Test if the deployment was successful</a:t>
            </a:r>
          </a:p>
          <a:p>
            <a:r>
              <a:rPr lang="en-US" dirty="0" err="1"/>
              <a:t>Kubectl</a:t>
            </a:r>
            <a:r>
              <a:rPr lang="en-US" dirty="0"/>
              <a:t> logs deploy/my-app</a:t>
            </a:r>
          </a:p>
          <a:p>
            <a:endParaRPr lang="en-US" dirty="0"/>
          </a:p>
          <a:p>
            <a:r>
              <a:rPr lang="en-US" dirty="0"/>
              <a:t># Then deploy version 2 of the application</a:t>
            </a:r>
          </a:p>
          <a:p>
            <a:r>
              <a:rPr lang="en-US" dirty="0"/>
              <a:t>$ </a:t>
            </a:r>
            <a:r>
              <a:rPr lang="en-US" dirty="0" err="1"/>
              <a:t>kubectl</a:t>
            </a:r>
            <a:r>
              <a:rPr lang="en-US" dirty="0"/>
              <a:t> apply -f app-v2.yaml</a:t>
            </a:r>
          </a:p>
          <a:p>
            <a:r>
              <a:rPr lang="en-US" dirty="0" err="1"/>
              <a:t>Kubectl</a:t>
            </a:r>
            <a:r>
              <a:rPr lang="en-US" dirty="0"/>
              <a:t> logs deploy/my-app</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spTree>
    <p:extLst>
      <p:ext uri="{BB962C8B-B14F-4D97-AF65-F5344CB8AC3E}">
        <p14:creationId xmlns:p14="http://schemas.microsoft.com/office/powerpoint/2010/main" val="368194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normAutofit/>
          </a:bodyPr>
          <a:lstStyle/>
          <a:p>
            <a:r>
              <a:rPr lang="en-US" dirty="0"/>
              <a:t>VSC – Virtualization Service Client – A synthetic device instance that resides in a child partition. </a:t>
            </a:r>
          </a:p>
          <a:p>
            <a:r>
              <a:rPr lang="en-US" dirty="0"/>
              <a:t>VSCs utilize hardware resources that are provided by Virtualization Service Providers (VSPs) in the parent partition. </a:t>
            </a:r>
          </a:p>
          <a:p>
            <a:r>
              <a:rPr lang="en-US" dirty="0"/>
              <a:t>They communicate with the corresponding VSPs in the parent partition over the VMBus to satisfy a child partitions device I/O requests.</a:t>
            </a:r>
          </a:p>
          <a:p>
            <a:r>
              <a:rPr lang="en-US" dirty="0"/>
              <a:t>VSP – Virtualization Service Provider – Resides in the root partition and provide synthetic device support to child partitions over the Virtual Machine Bus (VMBus).</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22918136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a:bodyPr>
          <a:lstStyle/>
          <a:p>
            <a:r>
              <a:rPr lang="en-US" dirty="0"/>
              <a:t>Pro:</a:t>
            </a:r>
          </a:p>
          <a:p>
            <a:pPr lvl="1"/>
            <a:r>
              <a:rPr lang="en-US" dirty="0"/>
              <a:t>application state entirely renewed</a:t>
            </a:r>
          </a:p>
          <a:p>
            <a:r>
              <a:rPr lang="en-US" dirty="0"/>
              <a:t>Cons:</a:t>
            </a:r>
          </a:p>
          <a:p>
            <a:pPr lvl="1"/>
            <a:r>
              <a:rPr lang="en-US" dirty="0"/>
              <a:t>downtime that depends on both shutdown and boot duration of the application</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spTree>
    <p:extLst>
      <p:ext uri="{BB962C8B-B14F-4D97-AF65-F5344CB8AC3E}">
        <p14:creationId xmlns:p14="http://schemas.microsoft.com/office/powerpoint/2010/main" val="183638468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2453DD-1329-46BB-A0AB-2422744B1087}"/>
              </a:ext>
            </a:extLst>
          </p:cNvPr>
          <p:cNvSpPr>
            <a:spLocks noGrp="1"/>
          </p:cNvSpPr>
          <p:nvPr>
            <p:ph sz="quarter" idx="12"/>
          </p:nvPr>
        </p:nvSpPr>
        <p:spPr>
          <a:xfrm>
            <a:off x="1981201" y="1381126"/>
            <a:ext cx="8228012" cy="2581275"/>
          </a:xfrm>
        </p:spPr>
        <p:txBody>
          <a:bodyPr/>
          <a:lstStyle/>
          <a:p>
            <a:r>
              <a:rPr lang="en-US" dirty="0"/>
              <a:t>A ramped deployment updates pods in a rolling update fashion, a secondary </a:t>
            </a:r>
            <a:r>
              <a:rPr lang="en-US" dirty="0" err="1"/>
              <a:t>ReplicaSet</a:t>
            </a:r>
            <a:r>
              <a:rPr lang="en-US" dirty="0"/>
              <a:t> is created with the new version of the application, then the number of replicas of the old version is decreased and the new version is increased until the correct number of replicas is reached.</a:t>
            </a:r>
            <a:endParaRPr lang="en-IN" dirty="0"/>
          </a:p>
        </p:txBody>
      </p:sp>
      <p:sp>
        <p:nvSpPr>
          <p:cNvPr id="3" name="Title 2">
            <a:extLst>
              <a:ext uri="{FF2B5EF4-FFF2-40B4-BE49-F238E27FC236}">
                <a16:creationId xmlns:a16="http://schemas.microsoft.com/office/drawing/2014/main" id="{9EA439A7-7068-4569-8C6C-6F6F31BBA5DD}"/>
              </a:ext>
            </a:extLst>
          </p:cNvPr>
          <p:cNvSpPr>
            <a:spLocks noGrp="1"/>
          </p:cNvSpPr>
          <p:nvPr>
            <p:ph type="title"/>
          </p:nvPr>
        </p:nvSpPr>
        <p:spPr/>
        <p:txBody>
          <a:bodyPr/>
          <a:lstStyle/>
          <a:p>
            <a:r>
              <a:rPr lang="en-IN" dirty="0"/>
              <a:t>Ramped - slow rollout</a:t>
            </a:r>
          </a:p>
        </p:txBody>
      </p:sp>
      <p:pic>
        <p:nvPicPr>
          <p:cNvPr id="2050" name="Picture 2">
            <a:extLst>
              <a:ext uri="{FF2B5EF4-FFF2-40B4-BE49-F238E27FC236}">
                <a16:creationId xmlns:a16="http://schemas.microsoft.com/office/drawing/2014/main" id="{6A3C6886-CE7C-49ED-872E-C44B08D5EF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3962400"/>
            <a:ext cx="4399874" cy="2725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72411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E9654-6718-4C9E-B95E-9133C357A4F4}"/>
              </a:ext>
            </a:extLst>
          </p:cNvPr>
          <p:cNvSpPr>
            <a:spLocks noGrp="1"/>
          </p:cNvSpPr>
          <p:nvPr>
            <p:ph sz="quarter" idx="12"/>
          </p:nvPr>
        </p:nvSpPr>
        <p:spPr/>
        <p:txBody>
          <a:bodyPr>
            <a:normAutofit fontScale="92500" lnSpcReduction="10000"/>
          </a:bodyPr>
          <a:lstStyle/>
          <a:p>
            <a:r>
              <a:rPr lang="en-US" dirty="0"/>
              <a:t> spec:</a:t>
            </a:r>
          </a:p>
          <a:p>
            <a:r>
              <a:rPr lang="en-US" dirty="0"/>
              <a:t>  replicas: 3</a:t>
            </a:r>
          </a:p>
          <a:p>
            <a:r>
              <a:rPr lang="en-US" dirty="0"/>
              <a:t>  strategy:</a:t>
            </a:r>
          </a:p>
          <a:p>
            <a:r>
              <a:rPr lang="en-US" dirty="0"/>
              <a:t>    type: </a:t>
            </a:r>
            <a:r>
              <a:rPr lang="en-US" dirty="0" err="1"/>
              <a:t>RollingUpdate</a:t>
            </a:r>
            <a:endParaRPr lang="en-US" dirty="0"/>
          </a:p>
          <a:p>
            <a:r>
              <a:rPr lang="en-US" dirty="0"/>
              <a:t>    </a:t>
            </a:r>
            <a:r>
              <a:rPr lang="en-US" dirty="0" err="1"/>
              <a:t>rollingUpdate</a:t>
            </a:r>
            <a:r>
              <a:rPr lang="en-US" dirty="0"/>
              <a:t>:</a:t>
            </a:r>
          </a:p>
          <a:p>
            <a:r>
              <a:rPr lang="en-US" dirty="0"/>
              <a:t>      </a:t>
            </a:r>
            <a:r>
              <a:rPr lang="en-US" dirty="0" err="1"/>
              <a:t>maxSurge</a:t>
            </a:r>
            <a:r>
              <a:rPr lang="en-US" dirty="0"/>
              <a:t>: 2        # how many pods we can add at a time</a:t>
            </a:r>
          </a:p>
          <a:p>
            <a:r>
              <a:rPr lang="en-US" dirty="0"/>
              <a:t>      </a:t>
            </a:r>
            <a:r>
              <a:rPr lang="en-US" dirty="0" err="1"/>
              <a:t>maxUnavailable</a:t>
            </a:r>
            <a:r>
              <a:rPr lang="en-US" dirty="0"/>
              <a:t>: 0  # </a:t>
            </a:r>
            <a:r>
              <a:rPr lang="en-US" dirty="0" err="1"/>
              <a:t>maxUnavailable</a:t>
            </a:r>
            <a:r>
              <a:rPr lang="en-US" dirty="0"/>
              <a:t> define how many pods can be unavailable</a:t>
            </a:r>
          </a:p>
          <a:p>
            <a:r>
              <a:rPr lang="en-US" dirty="0"/>
              <a:t>                         # during the rolling update</a:t>
            </a:r>
          </a:p>
          <a:p>
            <a:r>
              <a:rPr lang="en-US" dirty="0"/>
              <a:t>	</a:t>
            </a:r>
            <a:endParaRPr lang="en-IN" dirty="0"/>
          </a:p>
        </p:txBody>
      </p:sp>
      <p:sp>
        <p:nvSpPr>
          <p:cNvPr id="3" name="Title 2">
            <a:extLst>
              <a:ext uri="{FF2B5EF4-FFF2-40B4-BE49-F238E27FC236}">
                <a16:creationId xmlns:a16="http://schemas.microsoft.com/office/drawing/2014/main" id="{75B8C138-84E6-447D-A345-11F8ACFA9251}"/>
              </a:ext>
            </a:extLst>
          </p:cNvPr>
          <p:cNvSpPr>
            <a:spLocks noGrp="1"/>
          </p:cNvSpPr>
          <p:nvPr>
            <p:ph type="title"/>
          </p:nvPr>
        </p:nvSpPr>
        <p:spPr/>
        <p:txBody>
          <a:bodyPr/>
          <a:lstStyle/>
          <a:p>
            <a:r>
              <a:rPr lang="en-IN" dirty="0"/>
              <a:t>Ramped – Slow Rollout</a:t>
            </a:r>
          </a:p>
        </p:txBody>
      </p:sp>
    </p:spTree>
    <p:extLst>
      <p:ext uri="{BB962C8B-B14F-4D97-AF65-F5344CB8AC3E}">
        <p14:creationId xmlns:p14="http://schemas.microsoft.com/office/powerpoint/2010/main" val="37801789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lnSpcReduction="10000"/>
          </a:bodyPr>
          <a:lstStyle/>
          <a:p>
            <a:r>
              <a:rPr lang="en-US" dirty="0"/>
              <a:t>Deploy the first application</a:t>
            </a:r>
          </a:p>
          <a:p>
            <a:r>
              <a:rPr lang="en-US" dirty="0"/>
              <a:t>$ </a:t>
            </a:r>
            <a:r>
              <a:rPr lang="en-US" dirty="0" err="1"/>
              <a:t>kubectl</a:t>
            </a:r>
            <a:r>
              <a:rPr lang="en-US" dirty="0"/>
              <a:t> apply -f app-v1.yaml</a:t>
            </a:r>
          </a:p>
          <a:p>
            <a:endParaRPr lang="en-US" dirty="0"/>
          </a:p>
          <a:p>
            <a:r>
              <a:rPr lang="en-US" dirty="0"/>
              <a:t># Test if the deployment was successful</a:t>
            </a:r>
          </a:p>
          <a:p>
            <a:r>
              <a:rPr lang="en-US" dirty="0" err="1"/>
              <a:t>Kubectl</a:t>
            </a:r>
            <a:r>
              <a:rPr lang="en-US" dirty="0"/>
              <a:t> logs deploy/my-app</a:t>
            </a:r>
          </a:p>
          <a:p>
            <a:endParaRPr lang="en-US" dirty="0"/>
          </a:p>
          <a:p>
            <a:r>
              <a:rPr lang="en-US" dirty="0"/>
              <a:t># Then deploy version 2 of the application</a:t>
            </a:r>
          </a:p>
          <a:p>
            <a:r>
              <a:rPr lang="en-US" dirty="0"/>
              <a:t>$ </a:t>
            </a:r>
            <a:r>
              <a:rPr lang="en-US" dirty="0" err="1"/>
              <a:t>kubectl</a:t>
            </a:r>
            <a:r>
              <a:rPr lang="en-US" dirty="0"/>
              <a:t> apply -f app-v2.yaml</a:t>
            </a:r>
          </a:p>
          <a:p>
            <a:r>
              <a:rPr lang="en-US" dirty="0" err="1"/>
              <a:t>Kubectl</a:t>
            </a:r>
            <a:r>
              <a:rPr lang="en-US" dirty="0"/>
              <a:t> logs deploy/my-app</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Ramped- best for development environment</a:t>
            </a:r>
            <a:endParaRPr lang="en-IN" dirty="0"/>
          </a:p>
        </p:txBody>
      </p:sp>
    </p:spTree>
    <p:extLst>
      <p:ext uri="{BB962C8B-B14F-4D97-AF65-F5344CB8AC3E}">
        <p14:creationId xmlns:p14="http://schemas.microsoft.com/office/powerpoint/2010/main" val="26539732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fontScale="92500" lnSpcReduction="20000"/>
          </a:bodyPr>
          <a:lstStyle/>
          <a:p>
            <a:r>
              <a:rPr lang="en-US" dirty="0"/>
              <a:t># In case you discover some issue with the new version, you can undo the</a:t>
            </a:r>
          </a:p>
          <a:p>
            <a:r>
              <a:rPr lang="en-US" dirty="0"/>
              <a:t># rollout</a:t>
            </a:r>
          </a:p>
          <a:p>
            <a:r>
              <a:rPr lang="en-US" dirty="0"/>
              <a:t>$ </a:t>
            </a:r>
            <a:r>
              <a:rPr lang="en-US" dirty="0" err="1"/>
              <a:t>kubectl</a:t>
            </a:r>
            <a:r>
              <a:rPr lang="en-US" dirty="0"/>
              <a:t> rollout undo deploy my-app</a:t>
            </a:r>
          </a:p>
          <a:p>
            <a:endParaRPr lang="en-US" dirty="0"/>
          </a:p>
          <a:p>
            <a:r>
              <a:rPr lang="en-US" dirty="0"/>
              <a:t># If you can also pause the rollout if you want to run the application for a</a:t>
            </a:r>
          </a:p>
          <a:p>
            <a:r>
              <a:rPr lang="en-US" dirty="0"/>
              <a:t># subset of users</a:t>
            </a:r>
          </a:p>
          <a:p>
            <a:r>
              <a:rPr lang="en-US" dirty="0"/>
              <a:t>$ </a:t>
            </a:r>
            <a:r>
              <a:rPr lang="en-US" dirty="0" err="1"/>
              <a:t>kubectl</a:t>
            </a:r>
            <a:r>
              <a:rPr lang="en-US" dirty="0"/>
              <a:t> rollout pause deploy my-app</a:t>
            </a:r>
          </a:p>
          <a:p>
            <a:endParaRPr lang="en-US" dirty="0"/>
          </a:p>
          <a:p>
            <a:r>
              <a:rPr lang="en-US" dirty="0"/>
              <a:t># Then if you are satisfy with the result, rollout</a:t>
            </a:r>
          </a:p>
          <a:p>
            <a:r>
              <a:rPr lang="en-US" dirty="0"/>
              <a:t>$ </a:t>
            </a:r>
            <a:r>
              <a:rPr lang="en-US" dirty="0" err="1"/>
              <a:t>kubectl</a:t>
            </a:r>
            <a:r>
              <a:rPr lang="en-US" dirty="0"/>
              <a:t> rollout resume deploy my-app</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Ramped- best for development environment</a:t>
            </a:r>
            <a:endParaRPr lang="en-IN" dirty="0"/>
          </a:p>
        </p:txBody>
      </p:sp>
    </p:spTree>
    <p:extLst>
      <p:ext uri="{BB962C8B-B14F-4D97-AF65-F5344CB8AC3E}">
        <p14:creationId xmlns:p14="http://schemas.microsoft.com/office/powerpoint/2010/main" val="11322360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a:bodyPr>
          <a:lstStyle/>
          <a:p>
            <a:r>
              <a:rPr lang="en-US" dirty="0"/>
              <a:t>When setup together with horizontal pod autoscaling it can be handy to use a percentage based value instead of a number for </a:t>
            </a:r>
            <a:r>
              <a:rPr lang="en-US" dirty="0" err="1"/>
              <a:t>maxSurge</a:t>
            </a:r>
            <a:r>
              <a:rPr lang="en-US" dirty="0"/>
              <a:t> and </a:t>
            </a:r>
            <a:r>
              <a:rPr lang="en-US" dirty="0" err="1"/>
              <a:t>maxUnavailable</a:t>
            </a:r>
            <a:r>
              <a:rPr lang="en-US" dirty="0"/>
              <a:t>.</a:t>
            </a:r>
          </a:p>
          <a:p>
            <a:endParaRPr lang="en-US" dirty="0"/>
          </a:p>
          <a:p>
            <a:r>
              <a:rPr lang="en-US" dirty="0"/>
              <a:t>If you trigger a deployment while an existing rollout is in progress, the deployment will pause the rollout and proceed to a new release by overriding the rollout.</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Ramped- best for development environment</a:t>
            </a:r>
            <a:endParaRPr lang="en-IN" dirty="0"/>
          </a:p>
        </p:txBody>
      </p:sp>
    </p:spTree>
    <p:extLst>
      <p:ext uri="{BB962C8B-B14F-4D97-AF65-F5344CB8AC3E}">
        <p14:creationId xmlns:p14="http://schemas.microsoft.com/office/powerpoint/2010/main" val="31063517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a:bodyPr>
          <a:lstStyle/>
          <a:p>
            <a:r>
              <a:rPr lang="en-US" dirty="0"/>
              <a:t>Pro:</a:t>
            </a:r>
          </a:p>
          <a:p>
            <a:pPr lvl="1"/>
            <a:r>
              <a:rPr lang="en-US" dirty="0"/>
              <a:t>version is slowly released across instances</a:t>
            </a:r>
          </a:p>
          <a:p>
            <a:pPr lvl="1"/>
            <a:r>
              <a:rPr lang="en-US" dirty="0"/>
              <a:t>convenient for stateful applications that can handle rebalancing of the data</a:t>
            </a:r>
          </a:p>
          <a:p>
            <a:r>
              <a:rPr lang="en-US" dirty="0"/>
              <a:t>Cons:</a:t>
            </a:r>
          </a:p>
          <a:p>
            <a:pPr lvl="1"/>
            <a:r>
              <a:rPr lang="en-US" dirty="0"/>
              <a:t>rollout/rollback can take time</a:t>
            </a:r>
          </a:p>
          <a:p>
            <a:pPr lvl="1"/>
            <a:r>
              <a:rPr lang="en-US" dirty="0"/>
              <a:t>supporting multiple APIs is hard</a:t>
            </a:r>
          </a:p>
          <a:p>
            <a:pPr lvl="1"/>
            <a:r>
              <a:rPr lang="en-US" dirty="0"/>
              <a:t>no control over traffic</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Ramped- best for development environment</a:t>
            </a:r>
            <a:endParaRPr lang="en-IN" dirty="0"/>
          </a:p>
        </p:txBody>
      </p:sp>
    </p:spTree>
    <p:extLst>
      <p:ext uri="{BB962C8B-B14F-4D97-AF65-F5344CB8AC3E}">
        <p14:creationId xmlns:p14="http://schemas.microsoft.com/office/powerpoint/2010/main" val="31878093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4979C9-BA28-4929-ABD9-EA2DA74801B8}"/>
              </a:ext>
            </a:extLst>
          </p:cNvPr>
          <p:cNvSpPr>
            <a:spLocks noGrp="1"/>
          </p:cNvSpPr>
          <p:nvPr>
            <p:ph sz="quarter" idx="12"/>
          </p:nvPr>
        </p:nvSpPr>
        <p:spPr/>
        <p:txBody>
          <a:bodyPr/>
          <a:lstStyle/>
          <a:p>
            <a:r>
              <a:rPr lang="en-US" dirty="0"/>
              <a:t>A blue/green deployment differs from a ramped deployment because the "green" version of the application is deployed alongside the "blue" version.</a:t>
            </a:r>
          </a:p>
          <a:p>
            <a:r>
              <a:rPr lang="en-US" dirty="0"/>
              <a:t>After testing that the new version meets the requirements, we update the Kubernetes Service object that plays the role of load balancer to send traffic to the new version by replacing the version label in the selector field.</a:t>
            </a:r>
            <a:endParaRPr lang="en-IN" dirty="0"/>
          </a:p>
        </p:txBody>
      </p:sp>
      <p:sp>
        <p:nvSpPr>
          <p:cNvPr id="3" name="Title 2">
            <a:extLst>
              <a:ext uri="{FF2B5EF4-FFF2-40B4-BE49-F238E27FC236}">
                <a16:creationId xmlns:a16="http://schemas.microsoft.com/office/drawing/2014/main" id="{B10DFA07-A866-4DFC-859D-817D3B0B630F}"/>
              </a:ext>
            </a:extLst>
          </p:cNvPr>
          <p:cNvSpPr>
            <a:spLocks noGrp="1"/>
          </p:cNvSpPr>
          <p:nvPr>
            <p:ph type="title"/>
          </p:nvPr>
        </p:nvSpPr>
        <p:spPr/>
        <p:txBody>
          <a:bodyPr/>
          <a:lstStyle/>
          <a:p>
            <a:r>
              <a:rPr lang="en-US" dirty="0"/>
              <a:t>Blue/Green - best to avoid API versioning issues</a:t>
            </a:r>
            <a:endParaRPr lang="en-IN" dirty="0"/>
          </a:p>
        </p:txBody>
      </p:sp>
    </p:spTree>
    <p:extLst>
      <p:ext uri="{BB962C8B-B14F-4D97-AF65-F5344CB8AC3E}">
        <p14:creationId xmlns:p14="http://schemas.microsoft.com/office/powerpoint/2010/main" val="7824991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0DFA07-A866-4DFC-859D-817D3B0B630F}"/>
              </a:ext>
            </a:extLst>
          </p:cNvPr>
          <p:cNvSpPr>
            <a:spLocks noGrp="1"/>
          </p:cNvSpPr>
          <p:nvPr>
            <p:ph type="title"/>
          </p:nvPr>
        </p:nvSpPr>
        <p:spPr/>
        <p:txBody>
          <a:bodyPr/>
          <a:lstStyle/>
          <a:p>
            <a:r>
              <a:rPr lang="en-US" dirty="0"/>
              <a:t>Blue/Green - best to avoid API versioning issues</a:t>
            </a:r>
            <a:endParaRPr lang="en-IN" dirty="0"/>
          </a:p>
        </p:txBody>
      </p:sp>
      <p:pic>
        <p:nvPicPr>
          <p:cNvPr id="3074" name="Picture 2">
            <a:extLst>
              <a:ext uri="{FF2B5EF4-FFF2-40B4-BE49-F238E27FC236}">
                <a16:creationId xmlns:a16="http://schemas.microsoft.com/office/drawing/2014/main" id="{18B70EEA-E714-45F3-9A54-D58152F0F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168" y="1600200"/>
            <a:ext cx="7696200" cy="476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894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48DF1-B765-4179-9461-ED4FE6EAD299}"/>
              </a:ext>
            </a:extLst>
          </p:cNvPr>
          <p:cNvSpPr>
            <a:spLocks noGrp="1"/>
          </p:cNvSpPr>
          <p:nvPr>
            <p:ph sz="quarter" idx="12"/>
          </p:nvPr>
        </p:nvSpPr>
        <p:spPr/>
        <p:txBody>
          <a:bodyPr/>
          <a:lstStyle/>
          <a:p>
            <a:r>
              <a:rPr lang="en-US" dirty="0"/>
              <a:t>A </a:t>
            </a:r>
            <a:r>
              <a:rPr lang="en-US" dirty="0" err="1"/>
              <a:t>ReplicaSet's</a:t>
            </a:r>
            <a:r>
              <a:rPr lang="en-US" dirty="0"/>
              <a:t> purpose is to maintain a stable set of replica Pods running at any given time. </a:t>
            </a:r>
          </a:p>
          <a:p>
            <a:r>
              <a:rPr lang="en-US" dirty="0"/>
              <a:t>As such, it is often used to guarantee the availability of a specified number of identical Pods.</a:t>
            </a:r>
            <a:endParaRPr lang="en-IN" dirty="0"/>
          </a:p>
        </p:txBody>
      </p:sp>
      <p:sp>
        <p:nvSpPr>
          <p:cNvPr id="3" name="Title 2">
            <a:extLst>
              <a:ext uri="{FF2B5EF4-FFF2-40B4-BE49-F238E27FC236}">
                <a16:creationId xmlns:a16="http://schemas.microsoft.com/office/drawing/2014/main" id="{BFBBBFB9-D13B-4A12-BE17-9AAB5BAB43C4}"/>
              </a:ext>
            </a:extLst>
          </p:cNvPr>
          <p:cNvSpPr>
            <a:spLocks noGrp="1"/>
          </p:cNvSpPr>
          <p:nvPr>
            <p:ph type="title"/>
          </p:nvPr>
        </p:nvSpPr>
        <p:spPr/>
        <p:txBody>
          <a:bodyPr/>
          <a:lstStyle/>
          <a:p>
            <a:r>
              <a:rPr lang="en-IN" dirty="0" err="1"/>
              <a:t>ReplicaSet</a:t>
            </a:r>
            <a:endParaRPr lang="en-IN" dirty="0"/>
          </a:p>
        </p:txBody>
      </p:sp>
    </p:spTree>
    <p:extLst>
      <p:ext uri="{BB962C8B-B14F-4D97-AF65-F5344CB8AC3E}">
        <p14:creationId xmlns:p14="http://schemas.microsoft.com/office/powerpoint/2010/main" val="3456453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normAutofit/>
          </a:bodyPr>
          <a:lstStyle/>
          <a:p>
            <a:r>
              <a:rPr lang="en-US" dirty="0" err="1"/>
              <a:t>WinHv</a:t>
            </a:r>
            <a:r>
              <a:rPr lang="en-US" dirty="0"/>
              <a:t> – Windows Hypervisor Interface Library - </a:t>
            </a:r>
            <a:r>
              <a:rPr lang="en-US" dirty="0" err="1"/>
              <a:t>WinHv</a:t>
            </a:r>
            <a:r>
              <a:rPr lang="en-US" dirty="0"/>
              <a:t> is essentially a bridge between a partitioned operating system’s drivers and the hypervisor which allows drivers to call the hypervisor using standard Windows calling conventions</a:t>
            </a:r>
          </a:p>
          <a:p>
            <a:r>
              <a:rPr lang="en-US" dirty="0"/>
              <a:t>WMI – The Virtual Machine Management Service exposes a set of Windows Management Instrumentation (WMI)-based APIs for managing and controlling virtual machines.</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19472622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48DF1-B765-4179-9461-ED4FE6EAD299}"/>
              </a:ext>
            </a:extLst>
          </p:cNvPr>
          <p:cNvSpPr>
            <a:spLocks noGrp="1"/>
          </p:cNvSpPr>
          <p:nvPr>
            <p:ph sz="quarter" idx="12"/>
          </p:nvPr>
        </p:nvSpPr>
        <p:spPr/>
        <p:txBody>
          <a:bodyPr/>
          <a:lstStyle/>
          <a:p>
            <a:r>
              <a:rPr lang="en-US" dirty="0"/>
              <a:t>A </a:t>
            </a:r>
            <a:r>
              <a:rPr lang="en-US" dirty="0" err="1"/>
              <a:t>ReplicaSet</a:t>
            </a:r>
            <a:r>
              <a:rPr lang="en-US" dirty="0"/>
              <a:t> is defined with fields, including a selector that specifies how to identify Pods it can acquire, a number of replicas indicating how many Pods it should be maintaining, and a pod template specifying the data of new Pods it should create to meet the number of replicas criteria.</a:t>
            </a:r>
          </a:p>
          <a:p>
            <a:r>
              <a:rPr lang="en-US" dirty="0"/>
              <a:t>A </a:t>
            </a:r>
            <a:r>
              <a:rPr lang="en-US" dirty="0" err="1"/>
              <a:t>ReplicaSet</a:t>
            </a:r>
            <a:r>
              <a:rPr lang="en-US" dirty="0"/>
              <a:t> then fulfills its purpose by creating and deleting Pods as needed to reach the desired number.</a:t>
            </a:r>
          </a:p>
          <a:p>
            <a:r>
              <a:rPr lang="en-US" dirty="0"/>
              <a:t>When a </a:t>
            </a:r>
            <a:r>
              <a:rPr lang="en-US" dirty="0" err="1"/>
              <a:t>ReplicaSet</a:t>
            </a:r>
            <a:r>
              <a:rPr lang="en-US" dirty="0"/>
              <a:t> needs to create new Pods, it uses its Pod template.</a:t>
            </a:r>
            <a:endParaRPr lang="en-IN" dirty="0"/>
          </a:p>
        </p:txBody>
      </p:sp>
      <p:sp>
        <p:nvSpPr>
          <p:cNvPr id="3" name="Title 2">
            <a:extLst>
              <a:ext uri="{FF2B5EF4-FFF2-40B4-BE49-F238E27FC236}">
                <a16:creationId xmlns:a16="http://schemas.microsoft.com/office/drawing/2014/main" id="{BFBBBFB9-D13B-4A12-BE17-9AAB5BAB43C4}"/>
              </a:ext>
            </a:extLst>
          </p:cNvPr>
          <p:cNvSpPr>
            <a:spLocks noGrp="1"/>
          </p:cNvSpPr>
          <p:nvPr>
            <p:ph type="title"/>
          </p:nvPr>
        </p:nvSpPr>
        <p:spPr/>
        <p:txBody>
          <a:bodyPr/>
          <a:lstStyle/>
          <a:p>
            <a:r>
              <a:rPr lang="en-IN" dirty="0" err="1"/>
              <a:t>ReplicaSet</a:t>
            </a:r>
            <a:endParaRPr lang="en-IN" dirty="0"/>
          </a:p>
        </p:txBody>
      </p:sp>
    </p:spTree>
    <p:extLst>
      <p:ext uri="{BB962C8B-B14F-4D97-AF65-F5344CB8AC3E}">
        <p14:creationId xmlns:p14="http://schemas.microsoft.com/office/powerpoint/2010/main" val="38595527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48DF1-B765-4179-9461-ED4FE6EAD299}"/>
              </a:ext>
            </a:extLst>
          </p:cNvPr>
          <p:cNvSpPr>
            <a:spLocks noGrp="1"/>
          </p:cNvSpPr>
          <p:nvPr>
            <p:ph sz="quarter" idx="12"/>
          </p:nvPr>
        </p:nvSpPr>
        <p:spPr/>
        <p:txBody>
          <a:bodyPr/>
          <a:lstStyle/>
          <a:p>
            <a:r>
              <a:rPr lang="en-US" dirty="0"/>
              <a:t>When to use a </a:t>
            </a:r>
            <a:r>
              <a:rPr lang="en-US" dirty="0" err="1"/>
              <a:t>ReplicaSet</a:t>
            </a:r>
            <a:endParaRPr lang="en-US" dirty="0"/>
          </a:p>
          <a:p>
            <a:r>
              <a:rPr lang="en-US" dirty="0"/>
              <a:t>A </a:t>
            </a:r>
            <a:r>
              <a:rPr lang="en-US" dirty="0" err="1"/>
              <a:t>ReplicaSet</a:t>
            </a:r>
            <a:r>
              <a:rPr lang="en-US" dirty="0"/>
              <a:t> ensures that a specified number of pod replicas are running at any given time. </a:t>
            </a:r>
          </a:p>
          <a:p>
            <a:r>
              <a:rPr lang="en-US" dirty="0"/>
              <a:t>However, a Deployment is a higher-level concept that manages </a:t>
            </a:r>
            <a:r>
              <a:rPr lang="en-US" dirty="0" err="1"/>
              <a:t>ReplicaSets</a:t>
            </a:r>
            <a:r>
              <a:rPr lang="en-US" dirty="0"/>
              <a:t> and provides declarative updates to Pods along with a lot of other useful features. </a:t>
            </a:r>
          </a:p>
          <a:p>
            <a:r>
              <a:rPr lang="en-US" dirty="0"/>
              <a:t>Therefore, we recommend using Deployments instead of directly using </a:t>
            </a:r>
            <a:r>
              <a:rPr lang="en-US" dirty="0" err="1"/>
              <a:t>ReplicaSets</a:t>
            </a:r>
            <a:r>
              <a:rPr lang="en-US" dirty="0"/>
              <a:t>, unless you require custom update orchestration or don't require updates at all.</a:t>
            </a:r>
            <a:endParaRPr lang="en-IN" dirty="0"/>
          </a:p>
        </p:txBody>
      </p:sp>
      <p:sp>
        <p:nvSpPr>
          <p:cNvPr id="3" name="Title 2">
            <a:extLst>
              <a:ext uri="{FF2B5EF4-FFF2-40B4-BE49-F238E27FC236}">
                <a16:creationId xmlns:a16="http://schemas.microsoft.com/office/drawing/2014/main" id="{BFBBBFB9-D13B-4A12-BE17-9AAB5BAB43C4}"/>
              </a:ext>
            </a:extLst>
          </p:cNvPr>
          <p:cNvSpPr>
            <a:spLocks noGrp="1"/>
          </p:cNvSpPr>
          <p:nvPr>
            <p:ph type="title"/>
          </p:nvPr>
        </p:nvSpPr>
        <p:spPr/>
        <p:txBody>
          <a:bodyPr/>
          <a:lstStyle/>
          <a:p>
            <a:r>
              <a:rPr lang="en-IN" dirty="0" err="1"/>
              <a:t>ReplicaSet</a:t>
            </a:r>
            <a:endParaRPr lang="en-IN" dirty="0"/>
          </a:p>
        </p:txBody>
      </p:sp>
    </p:spTree>
    <p:extLst>
      <p:ext uri="{BB962C8B-B14F-4D97-AF65-F5344CB8AC3E}">
        <p14:creationId xmlns:p14="http://schemas.microsoft.com/office/powerpoint/2010/main" val="25619499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55F5D4-E3E6-4968-817C-68486A5C3A78}"/>
              </a:ext>
            </a:extLst>
          </p:cNvPr>
          <p:cNvPicPr>
            <a:picLocks noChangeAspect="1"/>
          </p:cNvPicPr>
          <p:nvPr/>
        </p:nvPicPr>
        <p:blipFill rotWithShape="1">
          <a:blip r:embed="rId2"/>
          <a:srcRect l="18333" t="23333" r="50000" b="8519"/>
          <a:stretch/>
        </p:blipFill>
        <p:spPr>
          <a:xfrm>
            <a:off x="2743200" y="533401"/>
            <a:ext cx="5181600" cy="6272463"/>
          </a:xfrm>
          <a:prstGeom prst="rect">
            <a:avLst/>
          </a:prstGeom>
        </p:spPr>
      </p:pic>
      <p:sp>
        <p:nvSpPr>
          <p:cNvPr id="6" name="TextBox 5">
            <a:extLst>
              <a:ext uri="{FF2B5EF4-FFF2-40B4-BE49-F238E27FC236}">
                <a16:creationId xmlns:a16="http://schemas.microsoft.com/office/drawing/2014/main" id="{F41D35EC-F005-4CB7-BFF3-48F3158EB406}"/>
              </a:ext>
            </a:extLst>
          </p:cNvPr>
          <p:cNvSpPr txBox="1"/>
          <p:nvPr/>
        </p:nvSpPr>
        <p:spPr>
          <a:xfrm>
            <a:off x="8305800" y="2590800"/>
            <a:ext cx="1442574" cy="369332"/>
          </a:xfrm>
          <a:prstGeom prst="rect">
            <a:avLst/>
          </a:prstGeom>
          <a:noFill/>
        </p:spPr>
        <p:txBody>
          <a:bodyPr wrap="none" rtlCol="0">
            <a:spAutoFit/>
          </a:bodyPr>
          <a:lstStyle/>
          <a:p>
            <a:r>
              <a:rPr lang="en-IN"/>
              <a:t>kubectl get rs</a:t>
            </a:r>
            <a:endParaRPr lang="en-IN" dirty="0"/>
          </a:p>
        </p:txBody>
      </p:sp>
    </p:spTree>
    <p:extLst>
      <p:ext uri="{BB962C8B-B14F-4D97-AF65-F5344CB8AC3E}">
        <p14:creationId xmlns:p14="http://schemas.microsoft.com/office/powerpoint/2010/main" val="18529449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1199-6FBC-464A-8BFA-8DAB5545E5E5}"/>
              </a:ext>
            </a:extLst>
          </p:cNvPr>
          <p:cNvSpPr>
            <a:spLocks noGrp="1"/>
          </p:cNvSpPr>
          <p:nvPr>
            <p:ph type="title"/>
          </p:nvPr>
        </p:nvSpPr>
        <p:spPr/>
        <p:txBody>
          <a:bodyPr/>
          <a:lstStyle/>
          <a:p>
            <a:r>
              <a:rPr lang="en-IN" dirty="0"/>
              <a:t>What is a Deployment?</a:t>
            </a:r>
          </a:p>
        </p:txBody>
      </p:sp>
      <p:sp>
        <p:nvSpPr>
          <p:cNvPr id="3" name="Content Placeholder 2">
            <a:extLst>
              <a:ext uri="{FF2B5EF4-FFF2-40B4-BE49-F238E27FC236}">
                <a16:creationId xmlns:a16="http://schemas.microsoft.com/office/drawing/2014/main" id="{5F49E817-0A18-45BF-94E9-9918858D8325}"/>
              </a:ext>
            </a:extLst>
          </p:cNvPr>
          <p:cNvSpPr>
            <a:spLocks noGrp="1"/>
          </p:cNvSpPr>
          <p:nvPr>
            <p:ph sz="quarter" idx="12"/>
          </p:nvPr>
        </p:nvSpPr>
        <p:spPr/>
        <p:txBody>
          <a:bodyPr/>
          <a:lstStyle/>
          <a:p>
            <a:r>
              <a:rPr lang="en-US" dirty="0"/>
              <a:t>A Deployment provides declarative updates for Pods and Replica Sets (the next-generation Replication Controller). </a:t>
            </a:r>
          </a:p>
          <a:p>
            <a:r>
              <a:rPr lang="en-US" dirty="0"/>
              <a:t>You only need to describe the desired state in a Deployment object, and the Deployment controller will change the actual state to the desired state at a controlled rate for you. </a:t>
            </a:r>
          </a:p>
          <a:p>
            <a:r>
              <a:rPr lang="en-US" dirty="0"/>
              <a:t>You can define Deployments to create new resources, or replace existing ones by new ones.</a:t>
            </a:r>
            <a:endParaRPr lang="en-IN" dirty="0"/>
          </a:p>
        </p:txBody>
      </p:sp>
    </p:spTree>
    <p:extLst>
      <p:ext uri="{BB962C8B-B14F-4D97-AF65-F5344CB8AC3E}">
        <p14:creationId xmlns:p14="http://schemas.microsoft.com/office/powerpoint/2010/main" val="34676019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1199-6FBC-464A-8BFA-8DAB5545E5E5}"/>
              </a:ext>
            </a:extLst>
          </p:cNvPr>
          <p:cNvSpPr>
            <a:spLocks noGrp="1"/>
          </p:cNvSpPr>
          <p:nvPr>
            <p:ph type="title"/>
          </p:nvPr>
        </p:nvSpPr>
        <p:spPr/>
        <p:txBody>
          <a:bodyPr/>
          <a:lstStyle/>
          <a:p>
            <a:r>
              <a:rPr lang="en-IN" dirty="0"/>
              <a:t>What is a Deployment?</a:t>
            </a:r>
          </a:p>
        </p:txBody>
      </p:sp>
      <p:sp>
        <p:nvSpPr>
          <p:cNvPr id="3" name="Content Placeholder 2">
            <a:extLst>
              <a:ext uri="{FF2B5EF4-FFF2-40B4-BE49-F238E27FC236}">
                <a16:creationId xmlns:a16="http://schemas.microsoft.com/office/drawing/2014/main" id="{5F49E817-0A18-45BF-94E9-9918858D8325}"/>
              </a:ext>
            </a:extLst>
          </p:cNvPr>
          <p:cNvSpPr>
            <a:spLocks noGrp="1"/>
          </p:cNvSpPr>
          <p:nvPr>
            <p:ph sz="quarter" idx="12"/>
          </p:nvPr>
        </p:nvSpPr>
        <p:spPr/>
        <p:txBody>
          <a:bodyPr>
            <a:normAutofit/>
          </a:bodyPr>
          <a:lstStyle/>
          <a:p>
            <a:r>
              <a:rPr lang="en-US" dirty="0"/>
              <a:t>A typical use case is:</a:t>
            </a:r>
          </a:p>
          <a:p>
            <a:r>
              <a:rPr lang="en-US" dirty="0"/>
              <a:t>Create a Deployment to bring up a Replica Set and Pods.</a:t>
            </a:r>
          </a:p>
          <a:p>
            <a:r>
              <a:rPr lang="en-US" dirty="0"/>
              <a:t>Check the status of a Deployment to see if it succeeds or not.</a:t>
            </a:r>
          </a:p>
          <a:p>
            <a:r>
              <a:rPr lang="en-US" dirty="0"/>
              <a:t>Later, update that Deployment to recreate the Pods (for example, to use a new image).</a:t>
            </a:r>
          </a:p>
          <a:p>
            <a:r>
              <a:rPr lang="en-US" dirty="0"/>
              <a:t>Rollback to an earlier Deployment revision if the current Deployment isn't stable.</a:t>
            </a:r>
          </a:p>
          <a:p>
            <a:r>
              <a:rPr lang="en-US" dirty="0"/>
              <a:t>Pause and resume a Deployment.</a:t>
            </a:r>
            <a:endParaRPr lang="en-IN" dirty="0"/>
          </a:p>
        </p:txBody>
      </p:sp>
    </p:spTree>
    <p:extLst>
      <p:ext uri="{BB962C8B-B14F-4D97-AF65-F5344CB8AC3E}">
        <p14:creationId xmlns:p14="http://schemas.microsoft.com/office/powerpoint/2010/main" val="199158167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EC62F-F12A-4EA2-905E-205D2953ED89}"/>
              </a:ext>
            </a:extLst>
          </p:cNvPr>
          <p:cNvSpPr>
            <a:spLocks noGrp="1"/>
          </p:cNvSpPr>
          <p:nvPr>
            <p:ph sz="quarter" idx="12"/>
          </p:nvPr>
        </p:nvSpPr>
        <p:spPr/>
        <p:txBody>
          <a:bodyPr>
            <a:normAutofit/>
          </a:bodyPr>
          <a:lstStyle/>
          <a:p>
            <a:r>
              <a:rPr lang="en-IN" dirty="0"/>
              <a:t>Here is an example Deployment. It creates a Replica Set to bring up 3 </a:t>
            </a:r>
            <a:r>
              <a:rPr lang="en-IN" dirty="0" err="1"/>
              <a:t>nginx</a:t>
            </a:r>
            <a:r>
              <a:rPr lang="en-IN" dirty="0"/>
              <a:t> Pods.</a:t>
            </a:r>
          </a:p>
          <a:p>
            <a:r>
              <a:rPr lang="en-IN" dirty="0"/>
              <a:t>{% include code.html language="</a:t>
            </a:r>
            <a:r>
              <a:rPr lang="en-IN" dirty="0" err="1"/>
              <a:t>yaml</a:t>
            </a:r>
            <a:r>
              <a:rPr lang="en-IN" dirty="0"/>
              <a:t>" file="</a:t>
            </a:r>
            <a:r>
              <a:rPr lang="en-IN" dirty="0" err="1"/>
              <a:t>nginx-deployment.yaml</a:t>
            </a:r>
            <a:r>
              <a:rPr lang="en-IN" dirty="0"/>
              <a:t>" </a:t>
            </a:r>
            <a:r>
              <a:rPr lang="en-IN" dirty="0" err="1"/>
              <a:t>ghlink</a:t>
            </a:r>
            <a:r>
              <a:rPr lang="en-IN" dirty="0"/>
              <a:t>="/docs/concepts/workloads/controllers/</a:t>
            </a:r>
            <a:r>
              <a:rPr lang="en-IN" dirty="0" err="1"/>
              <a:t>nginx-deployment.yaml</a:t>
            </a:r>
            <a:r>
              <a:rPr lang="en-IN" dirty="0"/>
              <a:t>" %}</a:t>
            </a:r>
          </a:p>
          <a:p>
            <a:r>
              <a:rPr lang="en-IN" dirty="0"/>
              <a:t>Run the example by downloading the example file and then running this command:</a:t>
            </a:r>
          </a:p>
          <a:p>
            <a:r>
              <a:rPr lang="en-IN" dirty="0"/>
              <a:t>$ </a:t>
            </a:r>
            <a:r>
              <a:rPr lang="en-IN" dirty="0" err="1"/>
              <a:t>kubectl</a:t>
            </a:r>
            <a:r>
              <a:rPr lang="en-IN" dirty="0"/>
              <a:t> create -f docs/user-guide/</a:t>
            </a:r>
            <a:r>
              <a:rPr lang="en-IN" dirty="0" err="1"/>
              <a:t>nginx-deployment.yaml</a:t>
            </a:r>
            <a:r>
              <a:rPr lang="en-IN" dirty="0"/>
              <a:t> --record</a:t>
            </a:r>
          </a:p>
          <a:p>
            <a:r>
              <a:rPr lang="en-IN" dirty="0"/>
              <a:t>deployment "</a:t>
            </a:r>
            <a:r>
              <a:rPr lang="en-IN" dirty="0" err="1"/>
              <a:t>nginx</a:t>
            </a:r>
            <a:r>
              <a:rPr lang="en-IN" dirty="0"/>
              <a:t>-deployment" created</a:t>
            </a:r>
          </a:p>
        </p:txBody>
      </p:sp>
      <p:sp>
        <p:nvSpPr>
          <p:cNvPr id="3" name="Title 2">
            <a:extLst>
              <a:ext uri="{FF2B5EF4-FFF2-40B4-BE49-F238E27FC236}">
                <a16:creationId xmlns:a16="http://schemas.microsoft.com/office/drawing/2014/main" id="{A113F246-4C4A-4276-8593-6257377598CF}"/>
              </a:ext>
            </a:extLst>
          </p:cNvPr>
          <p:cNvSpPr>
            <a:spLocks noGrp="1"/>
          </p:cNvSpPr>
          <p:nvPr>
            <p:ph type="title"/>
          </p:nvPr>
        </p:nvSpPr>
        <p:spPr/>
        <p:txBody>
          <a:bodyPr/>
          <a:lstStyle/>
          <a:p>
            <a:r>
              <a:rPr lang="en-IN" dirty="0"/>
              <a:t>Creating a Deployment</a:t>
            </a:r>
          </a:p>
        </p:txBody>
      </p:sp>
    </p:spTree>
    <p:extLst>
      <p:ext uri="{BB962C8B-B14F-4D97-AF65-F5344CB8AC3E}">
        <p14:creationId xmlns:p14="http://schemas.microsoft.com/office/powerpoint/2010/main" val="33423892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EC62F-F12A-4EA2-905E-205D2953ED89}"/>
              </a:ext>
            </a:extLst>
          </p:cNvPr>
          <p:cNvSpPr>
            <a:spLocks noGrp="1"/>
          </p:cNvSpPr>
          <p:nvPr>
            <p:ph sz="quarter" idx="12"/>
          </p:nvPr>
        </p:nvSpPr>
        <p:spPr/>
        <p:txBody>
          <a:bodyPr>
            <a:normAutofit/>
          </a:bodyPr>
          <a:lstStyle/>
          <a:p>
            <a:r>
              <a:rPr lang="en-US" dirty="0"/>
              <a:t>$ kubectl get deployments</a:t>
            </a:r>
          </a:p>
          <a:p>
            <a:r>
              <a:rPr lang="en-US" dirty="0"/>
              <a:t>NAME               DESIRED   CURRENT   UP-TO-DATE   AVAILABLE   AGE</a:t>
            </a:r>
          </a:p>
          <a:p>
            <a:r>
              <a:rPr lang="en-US" dirty="0" err="1"/>
              <a:t>nginx</a:t>
            </a:r>
            <a:r>
              <a:rPr lang="en-US" dirty="0"/>
              <a:t>-deployment   3         0         0            0           1s</a:t>
            </a:r>
          </a:p>
          <a:p>
            <a:r>
              <a:rPr lang="en-US" dirty="0"/>
              <a:t>$ kubectl get </a:t>
            </a:r>
            <a:r>
              <a:rPr lang="en-US" dirty="0" err="1"/>
              <a:t>rs</a:t>
            </a:r>
            <a:endParaRPr lang="en-US" dirty="0"/>
          </a:p>
          <a:p>
            <a:r>
              <a:rPr lang="en-US" dirty="0"/>
              <a:t>NAME                          DESIRED   CURRENT   READY   AGE</a:t>
            </a:r>
          </a:p>
          <a:p>
            <a:r>
              <a:rPr lang="en-US" dirty="0"/>
              <a:t>nginx-deployment-2035384211   3         3         0       18s</a:t>
            </a:r>
            <a:endParaRPr lang="en-IN" dirty="0"/>
          </a:p>
        </p:txBody>
      </p:sp>
      <p:sp>
        <p:nvSpPr>
          <p:cNvPr id="3" name="Title 2">
            <a:extLst>
              <a:ext uri="{FF2B5EF4-FFF2-40B4-BE49-F238E27FC236}">
                <a16:creationId xmlns:a16="http://schemas.microsoft.com/office/drawing/2014/main" id="{A113F246-4C4A-4276-8593-6257377598CF}"/>
              </a:ext>
            </a:extLst>
          </p:cNvPr>
          <p:cNvSpPr>
            <a:spLocks noGrp="1"/>
          </p:cNvSpPr>
          <p:nvPr>
            <p:ph type="title"/>
          </p:nvPr>
        </p:nvSpPr>
        <p:spPr/>
        <p:txBody>
          <a:bodyPr/>
          <a:lstStyle/>
          <a:p>
            <a:r>
              <a:rPr lang="en-IN" dirty="0"/>
              <a:t>Creating a Deployment</a:t>
            </a:r>
          </a:p>
        </p:txBody>
      </p:sp>
    </p:spTree>
    <p:extLst>
      <p:ext uri="{BB962C8B-B14F-4D97-AF65-F5344CB8AC3E}">
        <p14:creationId xmlns:p14="http://schemas.microsoft.com/office/powerpoint/2010/main" val="48233381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EC62F-F12A-4EA2-905E-205D2953ED89}"/>
              </a:ext>
            </a:extLst>
          </p:cNvPr>
          <p:cNvSpPr>
            <a:spLocks noGrp="1"/>
          </p:cNvSpPr>
          <p:nvPr>
            <p:ph sz="quarter" idx="12"/>
          </p:nvPr>
        </p:nvSpPr>
        <p:spPr/>
        <p:txBody>
          <a:bodyPr>
            <a:normAutofit/>
          </a:bodyPr>
          <a:lstStyle/>
          <a:p>
            <a:r>
              <a:rPr lang="en-US" dirty="0"/>
              <a:t>$ kubectl get pods --show-labels</a:t>
            </a:r>
          </a:p>
          <a:p>
            <a:endParaRPr lang="en-IN" dirty="0"/>
          </a:p>
        </p:txBody>
      </p:sp>
      <p:sp>
        <p:nvSpPr>
          <p:cNvPr id="3" name="Title 2">
            <a:extLst>
              <a:ext uri="{FF2B5EF4-FFF2-40B4-BE49-F238E27FC236}">
                <a16:creationId xmlns:a16="http://schemas.microsoft.com/office/drawing/2014/main" id="{A113F246-4C4A-4276-8593-6257377598CF}"/>
              </a:ext>
            </a:extLst>
          </p:cNvPr>
          <p:cNvSpPr>
            <a:spLocks noGrp="1"/>
          </p:cNvSpPr>
          <p:nvPr>
            <p:ph type="title"/>
          </p:nvPr>
        </p:nvSpPr>
        <p:spPr/>
        <p:txBody>
          <a:bodyPr/>
          <a:lstStyle/>
          <a:p>
            <a:r>
              <a:rPr lang="en-IN" dirty="0"/>
              <a:t>Creating a Deployment</a:t>
            </a:r>
          </a:p>
        </p:txBody>
      </p:sp>
    </p:spTree>
    <p:extLst>
      <p:ext uri="{BB962C8B-B14F-4D97-AF65-F5344CB8AC3E}">
        <p14:creationId xmlns:p14="http://schemas.microsoft.com/office/powerpoint/2010/main" val="103791572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17BD16-F88B-4C63-AD8F-F8F7FD51AB07}"/>
              </a:ext>
            </a:extLst>
          </p:cNvPr>
          <p:cNvSpPr>
            <a:spLocks noGrp="1"/>
          </p:cNvSpPr>
          <p:nvPr>
            <p:ph sz="quarter" idx="12"/>
          </p:nvPr>
        </p:nvSpPr>
        <p:spPr/>
        <p:txBody>
          <a:bodyPr/>
          <a:lstStyle/>
          <a:p>
            <a:r>
              <a:rPr lang="en-US" dirty="0"/>
              <a:t>Sometimes you may want to rollback a Deployment; for example, when the Deployment is not stable, such as crash looping. </a:t>
            </a:r>
          </a:p>
          <a:p>
            <a:r>
              <a:rPr lang="en-US" dirty="0"/>
              <a:t>By default, two previous Deployment's rollout history are kept in the system so that you can rollback anytime you want.</a:t>
            </a:r>
          </a:p>
          <a:p>
            <a:endParaRPr lang="en-IN" dirty="0"/>
          </a:p>
        </p:txBody>
      </p:sp>
      <p:sp>
        <p:nvSpPr>
          <p:cNvPr id="3" name="Title 2">
            <a:extLst>
              <a:ext uri="{FF2B5EF4-FFF2-40B4-BE49-F238E27FC236}">
                <a16:creationId xmlns:a16="http://schemas.microsoft.com/office/drawing/2014/main" id="{22EDE38E-4A04-46B3-AA8B-5741942830DA}"/>
              </a:ext>
            </a:extLst>
          </p:cNvPr>
          <p:cNvSpPr>
            <a:spLocks noGrp="1"/>
          </p:cNvSpPr>
          <p:nvPr>
            <p:ph type="title"/>
          </p:nvPr>
        </p:nvSpPr>
        <p:spPr/>
        <p:txBody>
          <a:bodyPr/>
          <a:lstStyle/>
          <a:p>
            <a:r>
              <a:rPr lang="en-IN" dirty="0"/>
              <a:t>Rolling Back a Deployment</a:t>
            </a:r>
          </a:p>
        </p:txBody>
      </p:sp>
    </p:spTree>
    <p:extLst>
      <p:ext uri="{BB962C8B-B14F-4D97-AF65-F5344CB8AC3E}">
        <p14:creationId xmlns:p14="http://schemas.microsoft.com/office/powerpoint/2010/main" val="340288181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17BD16-F88B-4C63-AD8F-F8F7FD51AB07}"/>
              </a:ext>
            </a:extLst>
          </p:cNvPr>
          <p:cNvSpPr>
            <a:spLocks noGrp="1"/>
          </p:cNvSpPr>
          <p:nvPr>
            <p:ph sz="quarter" idx="12"/>
          </p:nvPr>
        </p:nvSpPr>
        <p:spPr/>
        <p:txBody>
          <a:bodyPr>
            <a:normAutofit/>
          </a:bodyPr>
          <a:lstStyle/>
          <a:p>
            <a:r>
              <a:rPr lang="en-US" dirty="0"/>
              <a:t>Note: a Deployment's revision is created when a Deployment's rollout is triggered. </a:t>
            </a:r>
          </a:p>
          <a:p>
            <a:r>
              <a:rPr lang="en-US" dirty="0"/>
              <a:t>This means that the new revision is created if and only if the Deployment's pod template (i.e. .</a:t>
            </a:r>
            <a:r>
              <a:rPr lang="en-US" dirty="0" err="1"/>
              <a:t>spec.template</a:t>
            </a:r>
            <a:r>
              <a:rPr lang="en-US" dirty="0"/>
              <a:t>) is changed, e.g. updating labels or container images of the template. </a:t>
            </a:r>
          </a:p>
          <a:p>
            <a:r>
              <a:rPr lang="en-US" dirty="0"/>
              <a:t>Other updates, such as scaling the Deployment, will not create a Deployment revision -- so that we can facilitate simultaneous manual- or auto-scaling. </a:t>
            </a:r>
          </a:p>
          <a:p>
            <a:r>
              <a:rPr lang="en-US" dirty="0"/>
              <a:t>This implies that when you rollback to an earlier revision, only the Deployment's pod template part will be rolled back.</a:t>
            </a:r>
            <a:endParaRPr lang="en-IN" dirty="0"/>
          </a:p>
        </p:txBody>
      </p:sp>
      <p:sp>
        <p:nvSpPr>
          <p:cNvPr id="3" name="Title 2">
            <a:extLst>
              <a:ext uri="{FF2B5EF4-FFF2-40B4-BE49-F238E27FC236}">
                <a16:creationId xmlns:a16="http://schemas.microsoft.com/office/drawing/2014/main" id="{22EDE38E-4A04-46B3-AA8B-5741942830DA}"/>
              </a:ext>
            </a:extLst>
          </p:cNvPr>
          <p:cNvSpPr>
            <a:spLocks noGrp="1"/>
          </p:cNvSpPr>
          <p:nvPr>
            <p:ph type="title"/>
          </p:nvPr>
        </p:nvSpPr>
        <p:spPr/>
        <p:txBody>
          <a:bodyPr/>
          <a:lstStyle/>
          <a:p>
            <a:r>
              <a:rPr lang="en-IN" dirty="0"/>
              <a:t>Rolling Back a Deployment</a:t>
            </a:r>
          </a:p>
        </p:txBody>
      </p:sp>
    </p:spTree>
    <p:extLst>
      <p:ext uri="{BB962C8B-B14F-4D97-AF65-F5344CB8AC3E}">
        <p14:creationId xmlns:p14="http://schemas.microsoft.com/office/powerpoint/2010/main" val="282837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10C0A9-F960-4B6C-8D4E-96CF537208B2}"/>
              </a:ext>
            </a:extLst>
          </p:cNvPr>
          <p:cNvSpPr>
            <a:spLocks noGrp="1"/>
          </p:cNvSpPr>
          <p:nvPr>
            <p:ph sz="quarter" idx="12"/>
          </p:nvPr>
        </p:nvSpPr>
        <p:spPr/>
        <p:txBody>
          <a:bodyPr>
            <a:normAutofit fontScale="85000" lnSpcReduction="20000"/>
          </a:bodyPr>
          <a:lstStyle/>
          <a:p>
            <a:r>
              <a:rPr lang="en-US" dirty="0"/>
              <a:t>Windows </a:t>
            </a:r>
            <a:r>
              <a:rPr lang="en-US" dirty="0" err="1"/>
              <a:t>Hyper-v</a:t>
            </a:r>
            <a:r>
              <a:rPr lang="en-US" dirty="0"/>
              <a:t> container is a windows server container that runs in a VM. </a:t>
            </a:r>
          </a:p>
          <a:p>
            <a:r>
              <a:rPr lang="en-US" dirty="0"/>
              <a:t>Every </a:t>
            </a:r>
            <a:r>
              <a:rPr lang="en-US" dirty="0" err="1"/>
              <a:t>hyper-v</a:t>
            </a:r>
            <a:r>
              <a:rPr lang="en-US" dirty="0"/>
              <a:t> container creates its own VM. </a:t>
            </a:r>
          </a:p>
          <a:p>
            <a:r>
              <a:rPr lang="en-US" dirty="0"/>
              <a:t>This means that there is no kernel sharing between the different </a:t>
            </a:r>
            <a:r>
              <a:rPr lang="en-US" dirty="0" err="1"/>
              <a:t>hyper-v</a:t>
            </a:r>
            <a:r>
              <a:rPr lang="en-US" dirty="0"/>
              <a:t> containers. </a:t>
            </a:r>
          </a:p>
          <a:p>
            <a:r>
              <a:rPr lang="en-US" dirty="0"/>
              <a:t>This is useful for cases where additional level of isolation is needed by customers who don’t like the traditional kernel sharing done by containers.</a:t>
            </a:r>
          </a:p>
          <a:p>
            <a:r>
              <a:rPr lang="en-US" dirty="0"/>
              <a:t>The same Docker image and CLI can be used to manage </a:t>
            </a:r>
            <a:r>
              <a:rPr lang="en-US" dirty="0" err="1"/>
              <a:t>hyper-v</a:t>
            </a:r>
            <a:r>
              <a:rPr lang="en-US" dirty="0"/>
              <a:t> containers. </a:t>
            </a:r>
          </a:p>
          <a:p>
            <a:r>
              <a:rPr lang="en-US" dirty="0"/>
              <a:t>Creation of </a:t>
            </a:r>
            <a:r>
              <a:rPr lang="en-US" dirty="0" err="1"/>
              <a:t>hyper-v</a:t>
            </a:r>
            <a:r>
              <a:rPr lang="en-US" dirty="0"/>
              <a:t> containers is specified as a runtime option.</a:t>
            </a:r>
          </a:p>
          <a:p>
            <a:r>
              <a:rPr lang="en-US" dirty="0"/>
              <a:t>There is no difference when building or managing containers between windows server and </a:t>
            </a:r>
            <a:r>
              <a:rPr lang="en-US" dirty="0" err="1"/>
              <a:t>hyper-v</a:t>
            </a:r>
            <a:r>
              <a:rPr lang="en-US" dirty="0"/>
              <a:t> container. </a:t>
            </a:r>
          </a:p>
          <a:p>
            <a:r>
              <a:rPr lang="en-US" dirty="0"/>
              <a:t>Startup times for </a:t>
            </a:r>
            <a:r>
              <a:rPr lang="en-US" dirty="0" err="1"/>
              <a:t>hyper-v</a:t>
            </a:r>
            <a:r>
              <a:rPr lang="en-US" dirty="0"/>
              <a:t> container is higher than windows native container since a new lightweight VM gets created each time.</a:t>
            </a:r>
            <a:endParaRPr lang="en-IN" dirty="0"/>
          </a:p>
        </p:txBody>
      </p:sp>
      <p:sp>
        <p:nvSpPr>
          <p:cNvPr id="3" name="Title 2">
            <a:extLst>
              <a:ext uri="{FF2B5EF4-FFF2-40B4-BE49-F238E27FC236}">
                <a16:creationId xmlns:a16="http://schemas.microsoft.com/office/drawing/2014/main" id="{3C0B0995-9255-47C3-B438-9C03E256DADF}"/>
              </a:ext>
            </a:extLst>
          </p:cNvPr>
          <p:cNvSpPr>
            <a:spLocks noGrp="1"/>
          </p:cNvSpPr>
          <p:nvPr>
            <p:ph type="title"/>
          </p:nvPr>
        </p:nvSpPr>
        <p:spPr/>
        <p:txBody>
          <a:bodyPr/>
          <a:lstStyle/>
          <a:p>
            <a:r>
              <a:rPr lang="en-IN" dirty="0" err="1"/>
              <a:t>hyper-v</a:t>
            </a:r>
            <a:r>
              <a:rPr lang="en-IN" dirty="0"/>
              <a:t> containers</a:t>
            </a:r>
          </a:p>
        </p:txBody>
      </p:sp>
    </p:spTree>
    <p:extLst>
      <p:ext uri="{BB962C8B-B14F-4D97-AF65-F5344CB8AC3E}">
        <p14:creationId xmlns:p14="http://schemas.microsoft.com/office/powerpoint/2010/main" val="115290427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17BD16-F88B-4C63-AD8F-F8F7FD51AB07}"/>
              </a:ext>
            </a:extLst>
          </p:cNvPr>
          <p:cNvSpPr>
            <a:spLocks noGrp="1"/>
          </p:cNvSpPr>
          <p:nvPr>
            <p:ph sz="quarter" idx="12"/>
          </p:nvPr>
        </p:nvSpPr>
        <p:spPr/>
        <p:txBody>
          <a:bodyPr>
            <a:normAutofit/>
          </a:bodyPr>
          <a:lstStyle/>
          <a:p>
            <a:r>
              <a:rPr lang="en-US" dirty="0"/>
              <a:t>kubectl set image deployment/</a:t>
            </a:r>
            <a:r>
              <a:rPr lang="en-US" dirty="0" err="1"/>
              <a:t>nginx</a:t>
            </a:r>
            <a:r>
              <a:rPr lang="en-US" dirty="0"/>
              <a:t>-deployment </a:t>
            </a:r>
            <a:r>
              <a:rPr lang="en-US" dirty="0" err="1"/>
              <a:t>nginx</a:t>
            </a:r>
            <a:r>
              <a:rPr lang="en-US" dirty="0"/>
              <a:t>=nginx:1.91</a:t>
            </a:r>
          </a:p>
          <a:p>
            <a:r>
              <a:rPr lang="en-US" b="0" i="0" dirty="0">
                <a:solidFill>
                  <a:srgbClr val="333333"/>
                </a:solidFill>
                <a:effectLst/>
                <a:latin typeface="Consolas" panose="020B0609020204030204" pitchFamily="49" charset="0"/>
              </a:rPr>
              <a:t>kubectl rollout status deployments </a:t>
            </a:r>
            <a:r>
              <a:rPr lang="en-US" b="0" i="0" dirty="0" err="1">
                <a:solidFill>
                  <a:srgbClr val="333333"/>
                </a:solidFill>
                <a:effectLst/>
                <a:latin typeface="Consolas" panose="020B0609020204030204" pitchFamily="49" charset="0"/>
              </a:rPr>
              <a:t>nginx</a:t>
            </a:r>
            <a:r>
              <a:rPr lang="en-US" b="0" i="0" dirty="0">
                <a:solidFill>
                  <a:srgbClr val="333333"/>
                </a:solidFill>
                <a:effectLst/>
                <a:latin typeface="Consolas" panose="020B0609020204030204" pitchFamily="49" charset="0"/>
              </a:rPr>
              <a:t>-deployment</a:t>
            </a:r>
          </a:p>
          <a:p>
            <a:r>
              <a:rPr lang="en-US" dirty="0"/>
              <a:t>kubectl rollout history deployment/</a:t>
            </a:r>
            <a:r>
              <a:rPr lang="en-US" dirty="0" err="1"/>
              <a:t>nginx</a:t>
            </a:r>
            <a:r>
              <a:rPr lang="en-US" dirty="0"/>
              <a:t>-deployment</a:t>
            </a:r>
          </a:p>
          <a:p>
            <a:r>
              <a:rPr lang="en-US" b="0" i="0" dirty="0">
                <a:solidFill>
                  <a:srgbClr val="333333"/>
                </a:solidFill>
                <a:effectLst/>
                <a:latin typeface="Consolas" panose="020B0609020204030204" pitchFamily="49" charset="0"/>
              </a:rPr>
              <a:t>kubectl rollout history deployment/</a:t>
            </a:r>
            <a:r>
              <a:rPr lang="en-US" b="0" i="0" dirty="0" err="1">
                <a:solidFill>
                  <a:srgbClr val="333333"/>
                </a:solidFill>
                <a:effectLst/>
                <a:latin typeface="Consolas" panose="020B0609020204030204" pitchFamily="49" charset="0"/>
              </a:rPr>
              <a:t>nginx</a:t>
            </a:r>
            <a:r>
              <a:rPr lang="en-US" b="0" i="0" dirty="0">
                <a:solidFill>
                  <a:srgbClr val="333333"/>
                </a:solidFill>
                <a:effectLst/>
                <a:latin typeface="Consolas" panose="020B0609020204030204" pitchFamily="49" charset="0"/>
              </a:rPr>
              <a:t>-deployment --revision=</a:t>
            </a:r>
            <a:r>
              <a:rPr lang="en-US" b="0" i="0" dirty="0">
                <a:solidFill>
                  <a:srgbClr val="008080"/>
                </a:solidFill>
                <a:effectLst/>
                <a:latin typeface="Consolas" panose="020B0609020204030204" pitchFamily="49" charset="0"/>
              </a:rPr>
              <a:t>2</a:t>
            </a:r>
            <a:endParaRPr lang="en-IN" dirty="0"/>
          </a:p>
        </p:txBody>
      </p:sp>
      <p:sp>
        <p:nvSpPr>
          <p:cNvPr id="3" name="Title 2">
            <a:extLst>
              <a:ext uri="{FF2B5EF4-FFF2-40B4-BE49-F238E27FC236}">
                <a16:creationId xmlns:a16="http://schemas.microsoft.com/office/drawing/2014/main" id="{22EDE38E-4A04-46B3-AA8B-5741942830DA}"/>
              </a:ext>
            </a:extLst>
          </p:cNvPr>
          <p:cNvSpPr>
            <a:spLocks noGrp="1"/>
          </p:cNvSpPr>
          <p:nvPr>
            <p:ph type="title"/>
          </p:nvPr>
        </p:nvSpPr>
        <p:spPr/>
        <p:txBody>
          <a:bodyPr/>
          <a:lstStyle/>
          <a:p>
            <a:r>
              <a:rPr lang="en-IN" dirty="0"/>
              <a:t>Rolling Back a Deployment</a:t>
            </a:r>
          </a:p>
        </p:txBody>
      </p:sp>
    </p:spTree>
    <p:extLst>
      <p:ext uri="{BB962C8B-B14F-4D97-AF65-F5344CB8AC3E}">
        <p14:creationId xmlns:p14="http://schemas.microsoft.com/office/powerpoint/2010/main" val="23801712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85F5C5-F4F8-4F99-AD37-A135306819C2}"/>
              </a:ext>
            </a:extLst>
          </p:cNvPr>
          <p:cNvSpPr>
            <a:spLocks noGrp="1"/>
          </p:cNvSpPr>
          <p:nvPr>
            <p:ph sz="quarter" idx="12"/>
          </p:nvPr>
        </p:nvSpPr>
        <p:spPr/>
        <p:txBody>
          <a:bodyPr/>
          <a:lstStyle/>
          <a:p>
            <a:r>
              <a:rPr lang="en-US" dirty="0"/>
              <a:t> kubectl scale deployment </a:t>
            </a:r>
            <a:r>
              <a:rPr lang="en-US" dirty="0" err="1"/>
              <a:t>nginx</a:t>
            </a:r>
            <a:r>
              <a:rPr lang="en-US" dirty="0"/>
              <a:t>-deployment --replicas 10</a:t>
            </a:r>
          </a:p>
          <a:p>
            <a:r>
              <a:rPr lang="en-IN" dirty="0"/>
              <a:t> </a:t>
            </a:r>
            <a:r>
              <a:rPr lang="en-IN" dirty="0" err="1"/>
              <a:t>kubectl</a:t>
            </a:r>
            <a:r>
              <a:rPr lang="en-IN" dirty="0"/>
              <a:t> get deploy</a:t>
            </a:r>
          </a:p>
          <a:p>
            <a:r>
              <a:rPr lang="en-IN" dirty="0"/>
              <a:t> </a:t>
            </a:r>
            <a:r>
              <a:rPr lang="en-IN" dirty="0" err="1"/>
              <a:t>kubectl</a:t>
            </a:r>
            <a:r>
              <a:rPr lang="en-IN" dirty="0"/>
              <a:t> set image deploy/</a:t>
            </a:r>
            <a:r>
              <a:rPr lang="en-IN" dirty="0" err="1"/>
              <a:t>nginx</a:t>
            </a:r>
            <a:r>
              <a:rPr lang="en-IN" dirty="0"/>
              <a:t>-deployment </a:t>
            </a:r>
            <a:r>
              <a:rPr lang="en-IN" dirty="0" err="1"/>
              <a:t>nginx</a:t>
            </a:r>
            <a:r>
              <a:rPr lang="en-IN" dirty="0"/>
              <a:t>=</a:t>
            </a:r>
            <a:r>
              <a:rPr lang="en-IN" dirty="0" err="1"/>
              <a:t>nginx:sometag</a:t>
            </a:r>
            <a:endParaRPr lang="en-IN" dirty="0"/>
          </a:p>
          <a:p>
            <a:endParaRPr lang="en-IN" dirty="0"/>
          </a:p>
        </p:txBody>
      </p:sp>
      <p:sp>
        <p:nvSpPr>
          <p:cNvPr id="3" name="Title 2">
            <a:extLst>
              <a:ext uri="{FF2B5EF4-FFF2-40B4-BE49-F238E27FC236}">
                <a16:creationId xmlns:a16="http://schemas.microsoft.com/office/drawing/2014/main" id="{09A630F8-9609-49BA-8BFD-353D594AB114}"/>
              </a:ext>
            </a:extLst>
          </p:cNvPr>
          <p:cNvSpPr>
            <a:spLocks noGrp="1"/>
          </p:cNvSpPr>
          <p:nvPr>
            <p:ph type="title"/>
          </p:nvPr>
        </p:nvSpPr>
        <p:spPr/>
        <p:txBody>
          <a:bodyPr/>
          <a:lstStyle/>
          <a:p>
            <a:r>
              <a:rPr lang="en-IN" dirty="0"/>
              <a:t>Scaling a Deployment</a:t>
            </a:r>
          </a:p>
        </p:txBody>
      </p:sp>
    </p:spTree>
    <p:extLst>
      <p:ext uri="{BB962C8B-B14F-4D97-AF65-F5344CB8AC3E}">
        <p14:creationId xmlns:p14="http://schemas.microsoft.com/office/powerpoint/2010/main" val="41129164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F78DA-B527-4720-9719-73877E990B32}"/>
              </a:ext>
            </a:extLst>
          </p:cNvPr>
          <p:cNvSpPr>
            <a:spLocks noGrp="1"/>
          </p:cNvSpPr>
          <p:nvPr>
            <p:ph sz="quarter" idx="12"/>
          </p:nvPr>
        </p:nvSpPr>
        <p:spPr/>
        <p:txBody>
          <a:bodyPr>
            <a:normAutofit/>
          </a:bodyPr>
          <a:lstStyle/>
          <a:p>
            <a:r>
              <a:rPr lang="en-US" dirty="0"/>
              <a:t>Kubernetes objects are persistent entities in the Kubernetes system. </a:t>
            </a:r>
          </a:p>
          <a:p>
            <a:r>
              <a:rPr lang="en-US" dirty="0"/>
              <a:t>Kubernetes uses these entities to represent the state of your cluster. </a:t>
            </a:r>
          </a:p>
          <a:p>
            <a:r>
              <a:rPr lang="en-US" dirty="0"/>
              <a:t>Specifically, they can describe:</a:t>
            </a:r>
          </a:p>
          <a:p>
            <a:r>
              <a:rPr lang="en-US" dirty="0"/>
              <a:t>What containerized applications are running (and on which nodes)</a:t>
            </a:r>
          </a:p>
          <a:p>
            <a:r>
              <a:rPr lang="en-US" dirty="0"/>
              <a:t>The resources available to those applications</a:t>
            </a:r>
          </a:p>
          <a:p>
            <a:r>
              <a:rPr lang="en-US" dirty="0"/>
              <a:t>The policies around how those applications behave, such as restart policies, upgrades, and fault-tolerance</a:t>
            </a:r>
            <a:endParaRPr lang="en-IN" dirty="0"/>
          </a:p>
        </p:txBody>
      </p:sp>
      <p:sp>
        <p:nvSpPr>
          <p:cNvPr id="3" name="Title 2">
            <a:extLst>
              <a:ext uri="{FF2B5EF4-FFF2-40B4-BE49-F238E27FC236}">
                <a16:creationId xmlns:a16="http://schemas.microsoft.com/office/drawing/2014/main" id="{CD6E0280-3F07-47B9-92C8-FFF231FA6E0A}"/>
              </a:ext>
            </a:extLst>
          </p:cNvPr>
          <p:cNvSpPr>
            <a:spLocks noGrp="1"/>
          </p:cNvSpPr>
          <p:nvPr>
            <p:ph type="title"/>
          </p:nvPr>
        </p:nvSpPr>
        <p:spPr/>
        <p:txBody>
          <a:bodyPr/>
          <a:lstStyle/>
          <a:p>
            <a:r>
              <a:rPr lang="en-IN" dirty="0"/>
              <a:t>Working with Kubernetes Objects</a:t>
            </a:r>
          </a:p>
        </p:txBody>
      </p:sp>
    </p:spTree>
    <p:extLst>
      <p:ext uri="{BB962C8B-B14F-4D97-AF65-F5344CB8AC3E}">
        <p14:creationId xmlns:p14="http://schemas.microsoft.com/office/powerpoint/2010/main" val="31891367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918065-1B60-4955-97DE-B1CD3CAF57AE}"/>
              </a:ext>
            </a:extLst>
          </p:cNvPr>
          <p:cNvSpPr>
            <a:spLocks noGrp="1"/>
          </p:cNvSpPr>
          <p:nvPr>
            <p:ph sz="quarter" idx="12"/>
          </p:nvPr>
        </p:nvSpPr>
        <p:spPr/>
        <p:txBody>
          <a:bodyPr>
            <a:normAutofit fontScale="92500"/>
          </a:bodyPr>
          <a:lstStyle/>
          <a:p>
            <a:r>
              <a:rPr lang="en-US" dirty="0"/>
              <a:t>A Pod can have multiple containers running apps within it, but it can also have one or more </a:t>
            </a:r>
            <a:r>
              <a:rPr lang="en-US" dirty="0" err="1"/>
              <a:t>init</a:t>
            </a:r>
            <a:r>
              <a:rPr lang="en-US" dirty="0"/>
              <a:t> containers, which are run before the app containers are started.</a:t>
            </a:r>
          </a:p>
          <a:p>
            <a:r>
              <a:rPr lang="en-US" dirty="0"/>
              <a:t>Init containers are exactly like regular containers, except:</a:t>
            </a:r>
          </a:p>
          <a:p>
            <a:r>
              <a:rPr lang="en-US" dirty="0"/>
              <a:t>Init containers always run to completion.</a:t>
            </a:r>
          </a:p>
          <a:p>
            <a:r>
              <a:rPr lang="en-US" dirty="0"/>
              <a:t>Each </a:t>
            </a:r>
            <a:r>
              <a:rPr lang="en-US" dirty="0" err="1"/>
              <a:t>init</a:t>
            </a:r>
            <a:r>
              <a:rPr lang="en-US" dirty="0"/>
              <a:t> container must complete successfully before the next one starts.</a:t>
            </a:r>
          </a:p>
          <a:p>
            <a:r>
              <a:rPr lang="en-US" dirty="0"/>
              <a:t>If a Pod's </a:t>
            </a:r>
            <a:r>
              <a:rPr lang="en-US" dirty="0" err="1"/>
              <a:t>init</a:t>
            </a:r>
            <a:r>
              <a:rPr lang="en-US" dirty="0"/>
              <a:t> container fails, Kubernetes repeatedly restarts the Pod until the </a:t>
            </a:r>
            <a:r>
              <a:rPr lang="en-US" dirty="0" err="1"/>
              <a:t>init</a:t>
            </a:r>
            <a:r>
              <a:rPr lang="en-US" dirty="0"/>
              <a:t> container succeeds. </a:t>
            </a:r>
          </a:p>
          <a:p>
            <a:r>
              <a:rPr lang="en-US" dirty="0"/>
              <a:t>However, if the Pod has a </a:t>
            </a:r>
            <a:r>
              <a:rPr lang="en-US" dirty="0" err="1"/>
              <a:t>restartPolicy</a:t>
            </a:r>
            <a:r>
              <a:rPr lang="en-US" dirty="0"/>
              <a:t> of Never, Kubernetes does not restart the Pod.</a:t>
            </a:r>
            <a:endParaRPr lang="en-IN" dirty="0"/>
          </a:p>
        </p:txBody>
      </p:sp>
      <p:sp>
        <p:nvSpPr>
          <p:cNvPr id="3" name="Title 2">
            <a:extLst>
              <a:ext uri="{FF2B5EF4-FFF2-40B4-BE49-F238E27FC236}">
                <a16:creationId xmlns:a16="http://schemas.microsoft.com/office/drawing/2014/main" id="{77F91936-8F81-46FB-828E-286A19E44860}"/>
              </a:ext>
            </a:extLst>
          </p:cNvPr>
          <p:cNvSpPr>
            <a:spLocks noGrp="1"/>
          </p:cNvSpPr>
          <p:nvPr>
            <p:ph type="title"/>
          </p:nvPr>
        </p:nvSpPr>
        <p:spPr/>
        <p:txBody>
          <a:bodyPr/>
          <a:lstStyle/>
          <a:p>
            <a:r>
              <a:rPr lang="en-IN" dirty="0"/>
              <a:t>Init containers </a:t>
            </a:r>
          </a:p>
        </p:txBody>
      </p:sp>
    </p:spTree>
    <p:extLst>
      <p:ext uri="{BB962C8B-B14F-4D97-AF65-F5344CB8AC3E}">
        <p14:creationId xmlns:p14="http://schemas.microsoft.com/office/powerpoint/2010/main" val="29608013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5D32D0-9515-44C6-8C64-2DF95A3FDB2C}"/>
              </a:ext>
            </a:extLst>
          </p:cNvPr>
          <p:cNvSpPr>
            <a:spLocks noGrp="1"/>
          </p:cNvSpPr>
          <p:nvPr>
            <p:ph sz="quarter" idx="12"/>
          </p:nvPr>
        </p:nvSpPr>
        <p:spPr/>
        <p:txBody>
          <a:bodyPr/>
          <a:lstStyle/>
          <a:p>
            <a:r>
              <a:rPr lang="en-US" dirty="0"/>
              <a:t>Init containers support all the fields and features of app containers, including resource limits, volumes, and security settings. </a:t>
            </a:r>
          </a:p>
          <a:p>
            <a:r>
              <a:rPr lang="en-US" dirty="0"/>
              <a:t>However, the resource requests and limits for an </a:t>
            </a:r>
            <a:r>
              <a:rPr lang="en-US" dirty="0" err="1"/>
              <a:t>init</a:t>
            </a:r>
            <a:r>
              <a:rPr lang="en-US" dirty="0"/>
              <a:t> container are handled differently, as documented in Resources.</a:t>
            </a:r>
          </a:p>
          <a:p>
            <a:r>
              <a:rPr lang="en-US" dirty="0"/>
              <a:t>Also, </a:t>
            </a:r>
            <a:r>
              <a:rPr lang="en-US" dirty="0" err="1"/>
              <a:t>init</a:t>
            </a:r>
            <a:r>
              <a:rPr lang="en-US" dirty="0"/>
              <a:t> containers do not support lifecycle, </a:t>
            </a:r>
            <a:r>
              <a:rPr lang="en-US" dirty="0" err="1"/>
              <a:t>livenessProbe</a:t>
            </a:r>
            <a:r>
              <a:rPr lang="en-US" dirty="0"/>
              <a:t>, </a:t>
            </a:r>
            <a:r>
              <a:rPr lang="en-US" dirty="0" err="1"/>
              <a:t>readinessProbe</a:t>
            </a:r>
            <a:r>
              <a:rPr lang="en-US" dirty="0"/>
              <a:t>, or </a:t>
            </a:r>
            <a:r>
              <a:rPr lang="en-US" dirty="0" err="1"/>
              <a:t>startupProbe</a:t>
            </a:r>
            <a:r>
              <a:rPr lang="en-US" dirty="0"/>
              <a:t> because they must run to completion before the Pod can be ready.</a:t>
            </a:r>
            <a:endParaRPr lang="en-IN" dirty="0"/>
          </a:p>
        </p:txBody>
      </p:sp>
      <p:sp>
        <p:nvSpPr>
          <p:cNvPr id="3" name="Title 2">
            <a:extLst>
              <a:ext uri="{FF2B5EF4-FFF2-40B4-BE49-F238E27FC236}">
                <a16:creationId xmlns:a16="http://schemas.microsoft.com/office/drawing/2014/main" id="{F011B68E-D3C6-4437-8C40-8E8ACF9F6A4C}"/>
              </a:ext>
            </a:extLst>
          </p:cNvPr>
          <p:cNvSpPr>
            <a:spLocks noGrp="1"/>
          </p:cNvSpPr>
          <p:nvPr>
            <p:ph type="title"/>
          </p:nvPr>
        </p:nvSpPr>
        <p:spPr/>
        <p:txBody>
          <a:bodyPr/>
          <a:lstStyle/>
          <a:p>
            <a:r>
              <a:rPr lang="en-IN" dirty="0"/>
              <a:t>Differences from regular containers</a:t>
            </a:r>
          </a:p>
        </p:txBody>
      </p:sp>
    </p:spTree>
    <p:extLst>
      <p:ext uri="{BB962C8B-B14F-4D97-AF65-F5344CB8AC3E}">
        <p14:creationId xmlns:p14="http://schemas.microsoft.com/office/powerpoint/2010/main" val="25725243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66ECF8-E2C5-46DE-9AAA-8788967572DD}"/>
              </a:ext>
            </a:extLst>
          </p:cNvPr>
          <p:cNvSpPr>
            <a:spLocks noGrp="1"/>
          </p:cNvSpPr>
          <p:nvPr>
            <p:ph type="title"/>
          </p:nvPr>
        </p:nvSpPr>
        <p:spPr/>
        <p:txBody>
          <a:bodyPr/>
          <a:lstStyle/>
          <a:p>
            <a:r>
              <a:rPr lang="en-US" dirty="0"/>
              <a:t>Create a Pod that has an Init Container</a:t>
            </a:r>
            <a:endParaRPr lang="en-IN" dirty="0"/>
          </a:p>
        </p:txBody>
      </p:sp>
      <p:pic>
        <p:nvPicPr>
          <p:cNvPr id="4" name="Picture 3">
            <a:extLst>
              <a:ext uri="{FF2B5EF4-FFF2-40B4-BE49-F238E27FC236}">
                <a16:creationId xmlns:a16="http://schemas.microsoft.com/office/drawing/2014/main" id="{E4231122-6F48-4DEE-934E-3BC45956CCA4}"/>
              </a:ext>
            </a:extLst>
          </p:cNvPr>
          <p:cNvPicPr>
            <a:picLocks noChangeAspect="1"/>
          </p:cNvPicPr>
          <p:nvPr/>
        </p:nvPicPr>
        <p:blipFill rotWithShape="1">
          <a:blip r:embed="rId2"/>
          <a:srcRect l="20000" t="24814" r="53333" b="11481"/>
          <a:stretch/>
        </p:blipFill>
        <p:spPr>
          <a:xfrm>
            <a:off x="2971800" y="1226344"/>
            <a:ext cx="4191000" cy="5631656"/>
          </a:xfrm>
          <a:prstGeom prst="rect">
            <a:avLst/>
          </a:prstGeom>
        </p:spPr>
      </p:pic>
    </p:spTree>
    <p:extLst>
      <p:ext uri="{BB962C8B-B14F-4D97-AF65-F5344CB8AC3E}">
        <p14:creationId xmlns:p14="http://schemas.microsoft.com/office/powerpoint/2010/main" val="188638537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F78DA-B527-4720-9719-73877E990B32}"/>
              </a:ext>
            </a:extLst>
          </p:cNvPr>
          <p:cNvSpPr>
            <a:spLocks noGrp="1"/>
          </p:cNvSpPr>
          <p:nvPr>
            <p:ph sz="quarter" idx="12"/>
          </p:nvPr>
        </p:nvSpPr>
        <p:spPr/>
        <p:txBody>
          <a:bodyPr>
            <a:normAutofit/>
          </a:bodyPr>
          <a:lstStyle/>
          <a:p>
            <a:r>
              <a:rPr lang="en-US" dirty="0"/>
              <a:t>To work with Kubernetes objects--whether to create, modify, or delete them--you'll need to use the Kubernetes API. </a:t>
            </a:r>
          </a:p>
          <a:p>
            <a:r>
              <a:rPr lang="en-US" dirty="0"/>
              <a:t>When you use the kubectl command-line interface, for example, the CLI makes the necessary Kubernetes API calls for you. </a:t>
            </a:r>
            <a:endParaRPr lang="en-IN" dirty="0"/>
          </a:p>
        </p:txBody>
      </p:sp>
      <p:sp>
        <p:nvSpPr>
          <p:cNvPr id="3" name="Title 2">
            <a:extLst>
              <a:ext uri="{FF2B5EF4-FFF2-40B4-BE49-F238E27FC236}">
                <a16:creationId xmlns:a16="http://schemas.microsoft.com/office/drawing/2014/main" id="{CD6E0280-3F07-47B9-92C8-FFF231FA6E0A}"/>
              </a:ext>
            </a:extLst>
          </p:cNvPr>
          <p:cNvSpPr>
            <a:spLocks noGrp="1"/>
          </p:cNvSpPr>
          <p:nvPr>
            <p:ph type="title"/>
          </p:nvPr>
        </p:nvSpPr>
        <p:spPr/>
        <p:txBody>
          <a:bodyPr/>
          <a:lstStyle/>
          <a:p>
            <a:r>
              <a:rPr lang="en-IN" dirty="0"/>
              <a:t>Working with Kubernetes Objects</a:t>
            </a:r>
          </a:p>
        </p:txBody>
      </p:sp>
    </p:spTree>
    <p:extLst>
      <p:ext uri="{BB962C8B-B14F-4D97-AF65-F5344CB8AC3E}">
        <p14:creationId xmlns:p14="http://schemas.microsoft.com/office/powerpoint/2010/main" val="16945300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D6A113-137B-405F-A166-A6633C0A778C}"/>
              </a:ext>
            </a:extLst>
          </p:cNvPr>
          <p:cNvSpPr>
            <a:spLocks noGrp="1"/>
          </p:cNvSpPr>
          <p:nvPr>
            <p:ph sz="quarter" idx="12"/>
          </p:nvPr>
        </p:nvSpPr>
        <p:spPr/>
        <p:txBody>
          <a:bodyPr>
            <a:normAutofit/>
          </a:bodyPr>
          <a:lstStyle/>
          <a:p>
            <a:r>
              <a:rPr lang="en-US" dirty="0"/>
              <a:t>Almost every Kubernetes object includes two nested object fields that govern the object's configuration: the object spec and the object status. </a:t>
            </a:r>
          </a:p>
          <a:p>
            <a:r>
              <a:rPr lang="en-US" dirty="0"/>
              <a:t>For objects that have a spec, you have to set this when you create the object, providing a description of the characteristics you want the resource to have: its desired state.</a:t>
            </a:r>
          </a:p>
          <a:p>
            <a:r>
              <a:rPr lang="en-US" dirty="0"/>
              <a:t>The status describes the current state of the object, supplied and updated by the Kubernetes system and its components. </a:t>
            </a:r>
          </a:p>
          <a:p>
            <a:r>
              <a:rPr lang="en-US" dirty="0"/>
              <a:t>The Kubernetes control plane continually and actively manages every object's actual state to match the desired state you supplied.</a:t>
            </a:r>
            <a:endParaRPr lang="en-IN" dirty="0"/>
          </a:p>
        </p:txBody>
      </p:sp>
      <p:sp>
        <p:nvSpPr>
          <p:cNvPr id="3" name="Title 2">
            <a:extLst>
              <a:ext uri="{FF2B5EF4-FFF2-40B4-BE49-F238E27FC236}">
                <a16:creationId xmlns:a16="http://schemas.microsoft.com/office/drawing/2014/main" id="{FFA1E69C-6F64-4352-8BD0-E70480BEAC6A}"/>
              </a:ext>
            </a:extLst>
          </p:cNvPr>
          <p:cNvSpPr>
            <a:spLocks noGrp="1"/>
          </p:cNvSpPr>
          <p:nvPr>
            <p:ph type="title"/>
          </p:nvPr>
        </p:nvSpPr>
        <p:spPr/>
        <p:txBody>
          <a:bodyPr/>
          <a:lstStyle/>
          <a:p>
            <a:r>
              <a:rPr lang="en-IN" dirty="0"/>
              <a:t>Object Spec and Status </a:t>
            </a:r>
          </a:p>
        </p:txBody>
      </p:sp>
    </p:spTree>
    <p:extLst>
      <p:ext uri="{BB962C8B-B14F-4D97-AF65-F5344CB8AC3E}">
        <p14:creationId xmlns:p14="http://schemas.microsoft.com/office/powerpoint/2010/main" val="3739282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D6A113-137B-405F-A166-A6633C0A778C}"/>
              </a:ext>
            </a:extLst>
          </p:cNvPr>
          <p:cNvSpPr>
            <a:spLocks noGrp="1"/>
          </p:cNvSpPr>
          <p:nvPr>
            <p:ph sz="quarter" idx="12"/>
          </p:nvPr>
        </p:nvSpPr>
        <p:spPr/>
        <p:txBody>
          <a:bodyPr>
            <a:normAutofit lnSpcReduction="10000"/>
          </a:bodyPr>
          <a:lstStyle/>
          <a:p>
            <a:r>
              <a:rPr lang="en-US" dirty="0"/>
              <a:t>For example: in Kubernetes, a Deployment is an object that can represent an application running on your cluster. </a:t>
            </a:r>
          </a:p>
          <a:p>
            <a:r>
              <a:rPr lang="en-US" dirty="0"/>
              <a:t>When you create the Deployment, you might set the Deployment spec to specify that you want three replicas of the application to be running. </a:t>
            </a:r>
          </a:p>
          <a:p>
            <a:r>
              <a:rPr lang="en-US" dirty="0"/>
              <a:t>The Kubernetes system reads the Deployment spec and starts three instances of your desired application--updating the status to match your spec. </a:t>
            </a:r>
          </a:p>
          <a:p>
            <a:r>
              <a:rPr lang="en-US" dirty="0"/>
              <a:t>If any of those instances should fail (a status change), the Kubernetes system responds to the difference between spec and status by making a correction--in this case, starting a replacement instance.</a:t>
            </a:r>
            <a:endParaRPr lang="en-IN" dirty="0"/>
          </a:p>
        </p:txBody>
      </p:sp>
      <p:sp>
        <p:nvSpPr>
          <p:cNvPr id="3" name="Title 2">
            <a:extLst>
              <a:ext uri="{FF2B5EF4-FFF2-40B4-BE49-F238E27FC236}">
                <a16:creationId xmlns:a16="http://schemas.microsoft.com/office/drawing/2014/main" id="{FFA1E69C-6F64-4352-8BD0-E70480BEAC6A}"/>
              </a:ext>
            </a:extLst>
          </p:cNvPr>
          <p:cNvSpPr>
            <a:spLocks noGrp="1"/>
          </p:cNvSpPr>
          <p:nvPr>
            <p:ph type="title"/>
          </p:nvPr>
        </p:nvSpPr>
        <p:spPr/>
        <p:txBody>
          <a:bodyPr/>
          <a:lstStyle/>
          <a:p>
            <a:r>
              <a:rPr lang="en-IN" dirty="0"/>
              <a:t>Object Spec and Status </a:t>
            </a:r>
          </a:p>
        </p:txBody>
      </p:sp>
    </p:spTree>
    <p:extLst>
      <p:ext uri="{BB962C8B-B14F-4D97-AF65-F5344CB8AC3E}">
        <p14:creationId xmlns:p14="http://schemas.microsoft.com/office/powerpoint/2010/main" val="311120696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1E300-2CC9-4B4C-AEC9-0B932EEA2F76}"/>
              </a:ext>
            </a:extLst>
          </p:cNvPr>
          <p:cNvSpPr>
            <a:spLocks noGrp="1"/>
          </p:cNvSpPr>
          <p:nvPr>
            <p:ph sz="quarter" idx="12"/>
          </p:nvPr>
        </p:nvSpPr>
        <p:spPr/>
        <p:txBody>
          <a:bodyPr/>
          <a:lstStyle/>
          <a:p>
            <a:r>
              <a:rPr lang="en-IN" dirty="0" err="1"/>
              <a:t>Deployment.yaml</a:t>
            </a:r>
            <a:endParaRPr lang="en-IN" dirty="0"/>
          </a:p>
          <a:p>
            <a:r>
              <a:rPr lang="en-US" dirty="0" err="1"/>
              <a:t>apiVersion</a:t>
            </a:r>
            <a:r>
              <a:rPr lang="en-US" dirty="0"/>
              <a:t> - Which version of the Kubernetes API you're using to create this object</a:t>
            </a:r>
          </a:p>
          <a:p>
            <a:r>
              <a:rPr lang="en-US" dirty="0"/>
              <a:t>kind - What kind of object you want to create</a:t>
            </a:r>
          </a:p>
          <a:p>
            <a:r>
              <a:rPr lang="en-US" dirty="0"/>
              <a:t>metadata - Data that helps uniquely identify the object, including a name string, UID, and optional namespace</a:t>
            </a:r>
          </a:p>
          <a:p>
            <a:r>
              <a:rPr lang="en-US" dirty="0"/>
              <a:t>spec - What state you desire for the object</a:t>
            </a:r>
            <a:endParaRPr lang="en-IN" dirty="0"/>
          </a:p>
        </p:txBody>
      </p:sp>
      <p:sp>
        <p:nvSpPr>
          <p:cNvPr id="3" name="Title 2">
            <a:extLst>
              <a:ext uri="{FF2B5EF4-FFF2-40B4-BE49-F238E27FC236}">
                <a16:creationId xmlns:a16="http://schemas.microsoft.com/office/drawing/2014/main" id="{122B9D02-1B1A-4B57-B84F-1514A14ED994}"/>
              </a:ext>
            </a:extLst>
          </p:cNvPr>
          <p:cNvSpPr>
            <a:spLocks noGrp="1"/>
          </p:cNvSpPr>
          <p:nvPr>
            <p:ph type="title"/>
          </p:nvPr>
        </p:nvSpPr>
        <p:spPr/>
        <p:txBody>
          <a:bodyPr/>
          <a:lstStyle/>
          <a:p>
            <a:r>
              <a:rPr lang="en-IN" dirty="0"/>
              <a:t>Describing a Kubernetes object</a:t>
            </a:r>
          </a:p>
        </p:txBody>
      </p:sp>
    </p:spTree>
    <p:extLst>
      <p:ext uri="{BB962C8B-B14F-4D97-AF65-F5344CB8AC3E}">
        <p14:creationId xmlns:p14="http://schemas.microsoft.com/office/powerpoint/2010/main" val="358477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10C0A9-F960-4B6C-8D4E-96CF537208B2}"/>
              </a:ext>
            </a:extLst>
          </p:cNvPr>
          <p:cNvSpPr>
            <a:spLocks noGrp="1"/>
          </p:cNvSpPr>
          <p:nvPr>
            <p:ph sz="quarter" idx="12"/>
          </p:nvPr>
        </p:nvSpPr>
        <p:spPr/>
        <p:txBody>
          <a:bodyPr>
            <a:normAutofit/>
          </a:bodyPr>
          <a:lstStyle/>
          <a:p>
            <a:r>
              <a:rPr lang="en-US" dirty="0"/>
              <a:t>Creation of </a:t>
            </a:r>
            <a:r>
              <a:rPr lang="en-US" dirty="0" err="1"/>
              <a:t>hyper-v</a:t>
            </a:r>
            <a:r>
              <a:rPr lang="en-US" dirty="0"/>
              <a:t> containers is specified as a runtime option.</a:t>
            </a:r>
          </a:p>
          <a:p>
            <a:r>
              <a:rPr lang="en-US" dirty="0"/>
              <a:t>There is no difference when building or managing containers between windows server and </a:t>
            </a:r>
            <a:r>
              <a:rPr lang="en-US" dirty="0" err="1"/>
              <a:t>hyper-v</a:t>
            </a:r>
            <a:r>
              <a:rPr lang="en-US" dirty="0"/>
              <a:t> container. </a:t>
            </a:r>
          </a:p>
          <a:p>
            <a:r>
              <a:rPr lang="en-US" dirty="0"/>
              <a:t>Startup times for </a:t>
            </a:r>
            <a:r>
              <a:rPr lang="en-US" dirty="0" err="1"/>
              <a:t>hyper-v</a:t>
            </a:r>
            <a:r>
              <a:rPr lang="en-US" dirty="0"/>
              <a:t> container is higher than windows native container since a new lightweight VM gets created each time.</a:t>
            </a:r>
            <a:endParaRPr lang="en-IN" dirty="0"/>
          </a:p>
        </p:txBody>
      </p:sp>
      <p:sp>
        <p:nvSpPr>
          <p:cNvPr id="3" name="Title 2">
            <a:extLst>
              <a:ext uri="{FF2B5EF4-FFF2-40B4-BE49-F238E27FC236}">
                <a16:creationId xmlns:a16="http://schemas.microsoft.com/office/drawing/2014/main" id="{3C0B0995-9255-47C3-B438-9C03E256DADF}"/>
              </a:ext>
            </a:extLst>
          </p:cNvPr>
          <p:cNvSpPr>
            <a:spLocks noGrp="1"/>
          </p:cNvSpPr>
          <p:nvPr>
            <p:ph type="title"/>
          </p:nvPr>
        </p:nvSpPr>
        <p:spPr/>
        <p:txBody>
          <a:bodyPr/>
          <a:lstStyle/>
          <a:p>
            <a:r>
              <a:rPr lang="en-IN" dirty="0" err="1"/>
              <a:t>hyper-v</a:t>
            </a:r>
            <a:r>
              <a:rPr lang="en-IN" dirty="0"/>
              <a:t> containers</a:t>
            </a:r>
          </a:p>
        </p:txBody>
      </p:sp>
    </p:spTree>
    <p:extLst>
      <p:ext uri="{BB962C8B-B14F-4D97-AF65-F5344CB8AC3E}">
        <p14:creationId xmlns:p14="http://schemas.microsoft.com/office/powerpoint/2010/main" val="5872769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Layer 2 Networking</a:t>
            </a:r>
          </a:p>
          <a:p>
            <a:r>
              <a:rPr lang="en-US" dirty="0"/>
              <a:t>Layer 2 is the data link layer providing Node-to-Node data transfer. </a:t>
            </a:r>
          </a:p>
          <a:p>
            <a:r>
              <a:rPr lang="en-US" dirty="0"/>
              <a:t>It defines the protocol to establish and terminate a connection between two physically connected devices. It also defines the protocol for flow control between them.</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400925298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Layer 4 Networking</a:t>
            </a:r>
          </a:p>
          <a:p>
            <a:r>
              <a:rPr lang="en-US" dirty="0"/>
              <a:t>The transport layer controls the reliability of a given link through flow control. In TCP/IP, this layer refers to the TCP protocol for exchanging data over an unreliable network.</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333427443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Layer 7 Networking</a:t>
            </a:r>
          </a:p>
          <a:p>
            <a:r>
              <a:rPr lang="en-US" dirty="0"/>
              <a:t>The application layer is the layer closest to the end user, which means both the application layer and the user interact directly with the software application.</a:t>
            </a:r>
          </a:p>
          <a:p>
            <a:r>
              <a:rPr lang="en-US" dirty="0"/>
              <a:t>This layer interacts with software applications that implement a communicating component. Typically, Layer 7 Networking refers to HTTP.</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91742222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NAT — Network Address Translation</a:t>
            </a:r>
          </a:p>
          <a:p>
            <a:r>
              <a:rPr lang="en-US" dirty="0"/>
              <a:t>NAT or network address translation is an IP-level remapping of one address space into another. The mapping happens by modifying network address information in the IP header of packets while they are in transit across a traffic routing device.</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8386929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SNAT — Source Network Address Translation</a:t>
            </a:r>
          </a:p>
          <a:p>
            <a:r>
              <a:rPr lang="en-US" dirty="0"/>
              <a:t>SNAT simply refers to a NAT procedure that modifies the source address of an IP packet. This is the typical </a:t>
            </a:r>
            <a:r>
              <a:rPr lang="en-US" dirty="0" err="1"/>
              <a:t>behaviour</a:t>
            </a:r>
            <a:r>
              <a:rPr lang="en-US" dirty="0"/>
              <a:t> for the NAT described above.</a:t>
            </a:r>
          </a:p>
          <a:p>
            <a:pPr algn="l"/>
            <a:r>
              <a:rPr lang="en-US" b="1" i="0" dirty="0">
                <a:solidFill>
                  <a:srgbClr val="404040"/>
                </a:solidFill>
                <a:effectLst/>
                <a:latin typeface="Open Sans"/>
              </a:rPr>
              <a:t>DNAT — Destination Network Address Translation</a:t>
            </a:r>
          </a:p>
          <a:p>
            <a:pPr algn="l"/>
            <a:r>
              <a:rPr lang="en-US" b="0" i="0" dirty="0">
                <a:solidFill>
                  <a:srgbClr val="404040"/>
                </a:solidFill>
                <a:effectLst/>
                <a:latin typeface="Lora"/>
              </a:rPr>
              <a:t>DNAT refers to a NAT procedure that modifies the destination address of an IP packet. DNAT is used to publish a service resting in a private network to a publicly addressable IP address.</a:t>
            </a:r>
          </a:p>
          <a:p>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67348007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fontScale="92500" lnSpcReduction="20000"/>
          </a:bodyPr>
          <a:lstStyle/>
          <a:p>
            <a:r>
              <a:rPr lang="en-US" dirty="0"/>
              <a:t>Network Namespace</a:t>
            </a:r>
          </a:p>
          <a:p>
            <a:r>
              <a:rPr lang="en-US" dirty="0"/>
              <a:t>In networking, each machine (real or virtual) has an Ethernet device (that we will refer to as eth0). </a:t>
            </a:r>
          </a:p>
          <a:p>
            <a:r>
              <a:rPr lang="en-US" dirty="0"/>
              <a:t>All traffic flowing in and out of the machine is associated with that device. </a:t>
            </a:r>
          </a:p>
          <a:p>
            <a:r>
              <a:rPr lang="en-US" dirty="0"/>
              <a:t>In truth, Linux associates each Ethernet device with a network namespace — a logical copy of the entire network stack, with its own routes, firewall rules, and network devices. </a:t>
            </a:r>
          </a:p>
          <a:p>
            <a:r>
              <a:rPr lang="en-US" dirty="0"/>
              <a:t>Initially, all the processes share the same default network namespace from the </a:t>
            </a:r>
            <a:r>
              <a:rPr lang="en-US" dirty="0" err="1"/>
              <a:t>init</a:t>
            </a:r>
            <a:r>
              <a:rPr lang="en-US" dirty="0"/>
              <a:t> process, called the root namespace. </a:t>
            </a:r>
          </a:p>
          <a:p>
            <a:r>
              <a:rPr lang="en-US" dirty="0"/>
              <a:t>By default, a process inherits its network namespace from its parent and so, if you don’t make any changes, all network traffic flows through the Ethernet device specified for the root network namespace.</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38326729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veth — Virtual Ethernet Device Pairs</a:t>
            </a:r>
          </a:p>
          <a:p>
            <a:r>
              <a:rPr lang="en-US" dirty="0"/>
              <a:t>Computer systems typically consist of one or more networking devices — eth0, eth1, </a:t>
            </a:r>
            <a:r>
              <a:rPr lang="en-US" dirty="0" err="1"/>
              <a:t>etc</a:t>
            </a:r>
            <a:r>
              <a:rPr lang="en-US" dirty="0"/>
              <a:t> — that are associated with a physical network adapter which is responsible for placing packets onto the physical wire.</a:t>
            </a:r>
          </a:p>
          <a:p>
            <a:r>
              <a:rPr lang="en-US" dirty="0"/>
              <a:t>Veth devices are virtual network devices that are always created in interconnected pairs. </a:t>
            </a:r>
          </a:p>
          <a:p>
            <a:r>
              <a:rPr lang="en-US" dirty="0"/>
              <a:t>They can act as tunnels between network namespaces to create a bridge to a physical network device in another namespace, but can also be used as standalone network devices. </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29194282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bridge — Network Bridge</a:t>
            </a:r>
          </a:p>
          <a:p>
            <a:r>
              <a:rPr lang="en-US" dirty="0"/>
              <a:t>A network bridge is a device that creates a single aggregate network from multiple communication networks or network segments. </a:t>
            </a:r>
          </a:p>
          <a:p>
            <a:r>
              <a:rPr lang="en-US" dirty="0"/>
              <a:t>Bridging connects two separate networks as if they were a single network. </a:t>
            </a:r>
          </a:p>
          <a:p>
            <a:r>
              <a:rPr lang="en-US" dirty="0"/>
              <a:t>Bridging uses an internal data structure to record the location that each packet is sent to as a performance optimization.</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319002137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iptables — Packet Mangling Tool</a:t>
            </a:r>
          </a:p>
          <a:p>
            <a:r>
              <a:rPr lang="en-US" dirty="0"/>
              <a:t>iptables is a program that allows a Linux system administrator to configure the </a:t>
            </a:r>
            <a:r>
              <a:rPr lang="en-US" dirty="0" err="1"/>
              <a:t>netfilter</a:t>
            </a:r>
            <a:r>
              <a:rPr lang="en-US" dirty="0"/>
              <a:t> and the chains and rules it stores. </a:t>
            </a:r>
          </a:p>
          <a:p>
            <a:r>
              <a:rPr lang="en-US" dirty="0"/>
              <a:t>Each rule within an IP table consists of a number of classifiers (iptables matches) and one connected action (iptables target).</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128798981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IPVS — IP Virtual Server</a:t>
            </a:r>
          </a:p>
          <a:p>
            <a:r>
              <a:rPr lang="en-US" dirty="0"/>
              <a:t>IPVS implements transport-layer load balancing as part of the Linux kernel.</a:t>
            </a:r>
          </a:p>
          <a:p>
            <a:r>
              <a:rPr lang="en-US" dirty="0"/>
              <a:t>IPVS is a tool similar to iptables. It is based on the Linux kernel’s </a:t>
            </a:r>
            <a:r>
              <a:rPr lang="en-US" dirty="0" err="1"/>
              <a:t>netfilter</a:t>
            </a:r>
            <a:r>
              <a:rPr lang="en-US" dirty="0"/>
              <a:t> hook function, but uses a hash table as the underlying data structure. </a:t>
            </a:r>
          </a:p>
          <a:p>
            <a:r>
              <a:rPr lang="en-US" dirty="0"/>
              <a:t>That means, when compared to iptables, IPVS redirects traffic much faster, has much better performance when syncing proxy rules, and provides more load balancing algorithms.</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3763076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10C0A9-F960-4B6C-8D4E-96CF537208B2}"/>
              </a:ext>
            </a:extLst>
          </p:cNvPr>
          <p:cNvSpPr>
            <a:spLocks noGrp="1"/>
          </p:cNvSpPr>
          <p:nvPr>
            <p:ph sz="quarter" idx="12"/>
          </p:nvPr>
        </p:nvSpPr>
        <p:spPr/>
        <p:txBody>
          <a:bodyPr>
            <a:normAutofit/>
          </a:bodyPr>
          <a:lstStyle/>
          <a:p>
            <a:pPr marL="0" indent="0">
              <a:buNone/>
            </a:pPr>
            <a:r>
              <a:rPr lang="en-US" b="0" i="0" dirty="0">
                <a:solidFill>
                  <a:srgbClr val="141412"/>
                </a:solidFill>
                <a:effectLst/>
                <a:latin typeface="Source Sans Pro" panose="020B0503030403020204" pitchFamily="34" charset="0"/>
              </a:rPr>
              <a:t>There are 2 modes of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a:t>
            </a:r>
          </a:p>
          <a:p>
            <a:pPr algn="l">
              <a:buFont typeface="+mj-lt"/>
              <a:buAutoNum type="arabicPeriod"/>
            </a:pPr>
            <a:r>
              <a:rPr lang="en-US" b="0" i="0" dirty="0">
                <a:solidFill>
                  <a:srgbClr val="141412"/>
                </a:solidFill>
                <a:effectLst/>
                <a:latin typeface="Source Sans Pro" panose="020B0503030403020204" pitchFamily="34" charset="0"/>
              </a:rPr>
              <a:t>Windows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 Here,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runs on top of Windows kernel. Only Windows containers can be run in this mode.</a:t>
            </a:r>
          </a:p>
          <a:p>
            <a:pPr algn="l">
              <a:buFont typeface="+mj-lt"/>
              <a:buAutoNum type="arabicPeriod"/>
            </a:pPr>
            <a:r>
              <a:rPr lang="en-US" b="0" i="0" dirty="0">
                <a:solidFill>
                  <a:srgbClr val="141412"/>
                </a:solidFill>
                <a:effectLst/>
                <a:latin typeface="Source Sans Pro" panose="020B0503030403020204" pitchFamily="34" charset="0"/>
              </a:rPr>
              <a:t>Linux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 Here,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runs on top of Linux kernel. This mode was not available earlier and it was introduced as part of </a:t>
            </a:r>
            <a:r>
              <a:rPr lang="en-US" b="0" i="0" dirty="0" err="1">
                <a:solidFill>
                  <a:srgbClr val="141412"/>
                </a:solidFill>
                <a:effectLst/>
                <a:latin typeface="Source Sans Pro" panose="020B0503030403020204" pitchFamily="34" charset="0"/>
              </a:rPr>
              <a:t>Dockercon</a:t>
            </a:r>
            <a:r>
              <a:rPr lang="en-US" b="0" i="0" dirty="0">
                <a:solidFill>
                  <a:srgbClr val="141412"/>
                </a:solidFill>
                <a:effectLst/>
                <a:latin typeface="Source Sans Pro" panose="020B0503030403020204" pitchFamily="34" charset="0"/>
              </a:rPr>
              <a:t> 2017. Any Linux flavor can be used as the base kernel. Docker’s </a:t>
            </a:r>
            <a:r>
              <a:rPr lang="en-US" b="0" i="0" dirty="0" err="1">
                <a:solidFill>
                  <a:srgbClr val="141412"/>
                </a:solidFill>
                <a:effectLst/>
                <a:latin typeface="Source Sans Pro" panose="020B0503030403020204" pitchFamily="34" charset="0"/>
              </a:rPr>
              <a:t>Linuxkit</a:t>
            </a:r>
            <a:r>
              <a:rPr lang="en-US" b="0" i="0" dirty="0">
                <a:solidFill>
                  <a:srgbClr val="141412"/>
                </a:solidFill>
                <a:effectLst/>
                <a:latin typeface="Source Sans Pro" panose="020B0503030403020204" pitchFamily="34" charset="0"/>
              </a:rPr>
              <a:t> project can be used to build the Linux kernel needed for the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Only Linux containers can be run in this mode.</a:t>
            </a:r>
          </a:p>
          <a:p>
            <a:endParaRPr lang="en-IN" dirty="0"/>
          </a:p>
        </p:txBody>
      </p:sp>
      <p:sp>
        <p:nvSpPr>
          <p:cNvPr id="3" name="Title 2">
            <a:extLst>
              <a:ext uri="{FF2B5EF4-FFF2-40B4-BE49-F238E27FC236}">
                <a16:creationId xmlns:a16="http://schemas.microsoft.com/office/drawing/2014/main" id="{3C0B0995-9255-47C3-B438-9C03E256DADF}"/>
              </a:ext>
            </a:extLst>
          </p:cNvPr>
          <p:cNvSpPr>
            <a:spLocks noGrp="1"/>
          </p:cNvSpPr>
          <p:nvPr>
            <p:ph type="title"/>
          </p:nvPr>
        </p:nvSpPr>
        <p:spPr/>
        <p:txBody>
          <a:bodyPr/>
          <a:lstStyle/>
          <a:p>
            <a:r>
              <a:rPr lang="en-IN" dirty="0" err="1"/>
              <a:t>hyper-v</a:t>
            </a:r>
            <a:r>
              <a:rPr lang="en-IN" dirty="0"/>
              <a:t> containers</a:t>
            </a:r>
          </a:p>
        </p:txBody>
      </p:sp>
    </p:spTree>
    <p:extLst>
      <p:ext uri="{BB962C8B-B14F-4D97-AF65-F5344CB8AC3E}">
        <p14:creationId xmlns:p14="http://schemas.microsoft.com/office/powerpoint/2010/main" val="320203444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DNS — The Domain Name System</a:t>
            </a:r>
          </a:p>
          <a:p>
            <a:r>
              <a:rPr lang="en-US" dirty="0"/>
              <a:t>The Domain Name System (DNS) is a decentralized naming system for associating system names with IP addresses. </a:t>
            </a:r>
          </a:p>
          <a:p>
            <a:r>
              <a:rPr lang="en-US" dirty="0"/>
              <a:t>It translates domain names to numerical IP addresses for locating computer services.</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278649462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50B78-0D21-451D-8BFE-C4ADAA7FC332}"/>
              </a:ext>
            </a:extLst>
          </p:cNvPr>
          <p:cNvSpPr>
            <a:spLocks noGrp="1"/>
          </p:cNvSpPr>
          <p:nvPr>
            <p:ph sz="quarter" idx="12"/>
          </p:nvPr>
        </p:nvSpPr>
        <p:spPr/>
        <p:txBody>
          <a:bodyPr/>
          <a:lstStyle/>
          <a:p>
            <a:r>
              <a:rPr lang="en-US" dirty="0"/>
              <a:t>Kubernetes makes opinionated choices about how Pods are networked. In particular, Kubernetes dictates the following requirements on any networking implementation:</a:t>
            </a:r>
          </a:p>
          <a:p>
            <a:pPr lvl="1"/>
            <a:r>
              <a:rPr lang="en-US" dirty="0"/>
              <a:t>all Pods can communicate with all other Pods without using network address translation (NAT).</a:t>
            </a:r>
          </a:p>
          <a:p>
            <a:pPr lvl="1"/>
            <a:r>
              <a:rPr lang="en-US" dirty="0"/>
              <a:t>all Nodes can communicate with all Pods without NAT.</a:t>
            </a:r>
          </a:p>
          <a:p>
            <a:pPr lvl="1"/>
            <a:r>
              <a:rPr lang="en-US" dirty="0"/>
              <a:t>the IP that a Pod sees itself as is the same IP that others see it as.</a:t>
            </a:r>
            <a:endParaRPr lang="en-IN" dirty="0"/>
          </a:p>
        </p:txBody>
      </p:sp>
      <p:sp>
        <p:nvSpPr>
          <p:cNvPr id="3" name="Title 2">
            <a:extLst>
              <a:ext uri="{FF2B5EF4-FFF2-40B4-BE49-F238E27FC236}">
                <a16:creationId xmlns:a16="http://schemas.microsoft.com/office/drawing/2014/main" id="{02D003ED-F2A2-465D-8D96-A1F29FE40CC1}"/>
              </a:ext>
            </a:extLst>
          </p:cNvPr>
          <p:cNvSpPr>
            <a:spLocks noGrp="1"/>
          </p:cNvSpPr>
          <p:nvPr>
            <p:ph type="title"/>
          </p:nvPr>
        </p:nvSpPr>
        <p:spPr/>
        <p:txBody>
          <a:bodyPr/>
          <a:lstStyle/>
          <a:p>
            <a:r>
              <a:rPr lang="en-IN" dirty="0"/>
              <a:t>The Kubernetes Networking Model</a:t>
            </a:r>
          </a:p>
        </p:txBody>
      </p:sp>
    </p:spTree>
    <p:extLst>
      <p:ext uri="{BB962C8B-B14F-4D97-AF65-F5344CB8AC3E}">
        <p14:creationId xmlns:p14="http://schemas.microsoft.com/office/powerpoint/2010/main" val="39230858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50B78-0D21-451D-8BFE-C4ADAA7FC332}"/>
              </a:ext>
            </a:extLst>
          </p:cNvPr>
          <p:cNvSpPr>
            <a:spLocks noGrp="1"/>
          </p:cNvSpPr>
          <p:nvPr>
            <p:ph sz="quarter" idx="12"/>
          </p:nvPr>
        </p:nvSpPr>
        <p:spPr/>
        <p:txBody>
          <a:bodyPr/>
          <a:lstStyle/>
          <a:p>
            <a:r>
              <a:rPr lang="en-US" dirty="0"/>
              <a:t>Given these constraints, we are left with four distinct networking problems to solve:</a:t>
            </a:r>
          </a:p>
          <a:p>
            <a:pPr lvl="1"/>
            <a:r>
              <a:rPr lang="en-US" dirty="0"/>
              <a:t>Container-to-Container networking</a:t>
            </a:r>
          </a:p>
          <a:p>
            <a:pPr lvl="1"/>
            <a:r>
              <a:rPr lang="en-US" dirty="0"/>
              <a:t>Pod-to-Pod networking</a:t>
            </a:r>
          </a:p>
          <a:p>
            <a:pPr lvl="1"/>
            <a:r>
              <a:rPr lang="en-US" dirty="0"/>
              <a:t>Pod-to-Service networking</a:t>
            </a:r>
          </a:p>
          <a:p>
            <a:pPr lvl="1"/>
            <a:r>
              <a:rPr lang="en-US" dirty="0"/>
              <a:t>Internet-to-Service networking</a:t>
            </a:r>
            <a:endParaRPr lang="en-IN" dirty="0"/>
          </a:p>
        </p:txBody>
      </p:sp>
      <p:sp>
        <p:nvSpPr>
          <p:cNvPr id="3" name="Title 2">
            <a:extLst>
              <a:ext uri="{FF2B5EF4-FFF2-40B4-BE49-F238E27FC236}">
                <a16:creationId xmlns:a16="http://schemas.microsoft.com/office/drawing/2014/main" id="{02D003ED-F2A2-465D-8D96-A1F29FE40CC1}"/>
              </a:ext>
            </a:extLst>
          </p:cNvPr>
          <p:cNvSpPr>
            <a:spLocks noGrp="1"/>
          </p:cNvSpPr>
          <p:nvPr>
            <p:ph type="title"/>
          </p:nvPr>
        </p:nvSpPr>
        <p:spPr/>
        <p:txBody>
          <a:bodyPr/>
          <a:lstStyle/>
          <a:p>
            <a:r>
              <a:rPr lang="en-IN" dirty="0"/>
              <a:t>The Kubernetes Networking Model</a:t>
            </a:r>
          </a:p>
        </p:txBody>
      </p:sp>
    </p:spTree>
    <p:extLst>
      <p:ext uri="{BB962C8B-B14F-4D97-AF65-F5344CB8AC3E}">
        <p14:creationId xmlns:p14="http://schemas.microsoft.com/office/powerpoint/2010/main" val="2803320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98B23-77DF-4579-A7D3-A5BDE5325F83}"/>
              </a:ext>
            </a:extLst>
          </p:cNvPr>
          <p:cNvSpPr>
            <a:spLocks noGrp="1"/>
          </p:cNvSpPr>
          <p:nvPr>
            <p:ph type="title"/>
          </p:nvPr>
        </p:nvSpPr>
        <p:spPr/>
        <p:txBody>
          <a:bodyPr/>
          <a:lstStyle/>
          <a:p>
            <a:r>
              <a:rPr lang="en-IN" dirty="0"/>
              <a:t>Container-to-Container Networking</a:t>
            </a:r>
          </a:p>
        </p:txBody>
      </p:sp>
      <p:pic>
        <p:nvPicPr>
          <p:cNvPr id="1026" name="Picture 2">
            <a:extLst>
              <a:ext uri="{FF2B5EF4-FFF2-40B4-BE49-F238E27FC236}">
                <a16:creationId xmlns:a16="http://schemas.microsoft.com/office/drawing/2014/main" id="{AD6F9513-B2B0-4BBA-AEE1-BB088BD64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76400"/>
            <a:ext cx="6686550"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61FD62-854E-49CE-871E-F92B75809774}"/>
              </a:ext>
            </a:extLst>
          </p:cNvPr>
          <p:cNvSpPr txBox="1"/>
          <p:nvPr/>
        </p:nvSpPr>
        <p:spPr>
          <a:xfrm>
            <a:off x="1985035" y="5544235"/>
            <a:ext cx="8205261"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Typically, we view network communication in a virtual machine as interacting directly with an Ethernet device,</a:t>
            </a:r>
            <a:endParaRPr lang="en-IN" b="1" dirty="0"/>
          </a:p>
        </p:txBody>
      </p:sp>
    </p:spTree>
    <p:extLst>
      <p:ext uri="{BB962C8B-B14F-4D97-AF65-F5344CB8AC3E}">
        <p14:creationId xmlns:p14="http://schemas.microsoft.com/office/powerpoint/2010/main" val="291319148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A6A8D7-101A-4F0B-A5A7-77495ACD91B3}"/>
              </a:ext>
            </a:extLst>
          </p:cNvPr>
          <p:cNvSpPr>
            <a:spLocks noGrp="1"/>
          </p:cNvSpPr>
          <p:nvPr>
            <p:ph sz="quarter" idx="12"/>
          </p:nvPr>
        </p:nvSpPr>
        <p:spPr>
          <a:xfrm>
            <a:off x="1981201" y="1381125"/>
            <a:ext cx="8228012" cy="5019675"/>
          </a:xfrm>
        </p:spPr>
        <p:txBody>
          <a:bodyPr>
            <a:normAutofit lnSpcReduction="10000"/>
          </a:bodyPr>
          <a:lstStyle/>
          <a:p>
            <a:r>
              <a:rPr lang="en-US" dirty="0"/>
              <a:t>Linux, each running process communicates within a network namespace that provides a logical networking stack with its own routes, firewall rules, and network devices. </a:t>
            </a:r>
          </a:p>
          <a:p>
            <a:r>
              <a:rPr lang="en-US" dirty="0"/>
              <a:t>In essence, a network namespace provides a brand new network stack for all the processes within the namespace.</a:t>
            </a:r>
          </a:p>
          <a:p>
            <a:r>
              <a:rPr lang="en-US" dirty="0"/>
              <a:t>As a Linux user, network namespaces can be created using the </a:t>
            </a:r>
            <a:r>
              <a:rPr lang="en-US" dirty="0" err="1"/>
              <a:t>ip</a:t>
            </a:r>
            <a:r>
              <a:rPr lang="en-US" dirty="0"/>
              <a:t> command. </a:t>
            </a:r>
          </a:p>
          <a:p>
            <a:r>
              <a:rPr lang="en-US" dirty="0"/>
              <a:t>For example, the following command will create a new network namespace called ns1.</a:t>
            </a:r>
          </a:p>
          <a:p>
            <a:r>
              <a:rPr lang="en-IN" dirty="0" err="1">
                <a:solidFill>
                  <a:srgbClr val="FF0000"/>
                </a:solidFill>
              </a:rPr>
              <a:t>ip</a:t>
            </a:r>
            <a:r>
              <a:rPr lang="en-IN" dirty="0">
                <a:solidFill>
                  <a:srgbClr val="FF0000"/>
                </a:solidFill>
              </a:rPr>
              <a:t> </a:t>
            </a:r>
            <a:r>
              <a:rPr lang="en-IN" dirty="0" err="1">
                <a:solidFill>
                  <a:srgbClr val="FF0000"/>
                </a:solidFill>
              </a:rPr>
              <a:t>netns</a:t>
            </a:r>
            <a:r>
              <a:rPr lang="en-IN" dirty="0">
                <a:solidFill>
                  <a:srgbClr val="FF0000"/>
                </a:solidFill>
              </a:rPr>
              <a:t> add ns1</a:t>
            </a:r>
          </a:p>
        </p:txBody>
      </p:sp>
      <p:sp>
        <p:nvSpPr>
          <p:cNvPr id="3" name="Title 2">
            <a:extLst>
              <a:ext uri="{FF2B5EF4-FFF2-40B4-BE49-F238E27FC236}">
                <a16:creationId xmlns:a16="http://schemas.microsoft.com/office/drawing/2014/main" id="{46898B23-77DF-4579-A7D3-A5BDE5325F83}"/>
              </a:ext>
            </a:extLst>
          </p:cNvPr>
          <p:cNvSpPr>
            <a:spLocks noGrp="1"/>
          </p:cNvSpPr>
          <p:nvPr>
            <p:ph type="title"/>
          </p:nvPr>
        </p:nvSpPr>
        <p:spPr/>
        <p:txBody>
          <a:bodyPr/>
          <a:lstStyle/>
          <a:p>
            <a:r>
              <a:rPr lang="en-IN" dirty="0"/>
              <a:t>Container-to-Container Networking</a:t>
            </a:r>
          </a:p>
        </p:txBody>
      </p:sp>
    </p:spTree>
    <p:extLst>
      <p:ext uri="{BB962C8B-B14F-4D97-AF65-F5344CB8AC3E}">
        <p14:creationId xmlns:p14="http://schemas.microsoft.com/office/powerpoint/2010/main" val="6602952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A6A8D7-101A-4F0B-A5A7-77495ACD91B3}"/>
              </a:ext>
            </a:extLst>
          </p:cNvPr>
          <p:cNvSpPr>
            <a:spLocks noGrp="1"/>
          </p:cNvSpPr>
          <p:nvPr>
            <p:ph sz="quarter" idx="12"/>
          </p:nvPr>
        </p:nvSpPr>
        <p:spPr>
          <a:xfrm>
            <a:off x="1981201" y="1381125"/>
            <a:ext cx="8228012" cy="5019675"/>
          </a:xfrm>
        </p:spPr>
        <p:txBody>
          <a:bodyPr>
            <a:normAutofit/>
          </a:bodyPr>
          <a:lstStyle/>
          <a:p>
            <a:r>
              <a:rPr lang="en-US" dirty="0"/>
              <a:t>When the namespace is created, a mount point for it is created under /var/run/</a:t>
            </a:r>
            <a:r>
              <a:rPr lang="en-US" dirty="0" err="1"/>
              <a:t>netns</a:t>
            </a:r>
            <a:r>
              <a:rPr lang="en-US" dirty="0"/>
              <a:t>, allowing the namespace to persist even if there is no process attached to it.</a:t>
            </a:r>
          </a:p>
          <a:p>
            <a:r>
              <a:rPr lang="en-US" dirty="0">
                <a:solidFill>
                  <a:srgbClr val="FF0000"/>
                </a:solidFill>
              </a:rPr>
              <a:t>You can list available namespaces by listing all the mount points under /var/run/</a:t>
            </a:r>
            <a:r>
              <a:rPr lang="en-US" dirty="0" err="1">
                <a:solidFill>
                  <a:srgbClr val="FF0000"/>
                </a:solidFill>
              </a:rPr>
              <a:t>netns</a:t>
            </a:r>
            <a:r>
              <a:rPr lang="en-US" dirty="0">
                <a:solidFill>
                  <a:srgbClr val="FF0000"/>
                </a:solidFill>
              </a:rPr>
              <a:t>, or by using the </a:t>
            </a:r>
            <a:r>
              <a:rPr lang="en-US" dirty="0" err="1">
                <a:solidFill>
                  <a:srgbClr val="FF0000"/>
                </a:solidFill>
              </a:rPr>
              <a:t>ip</a:t>
            </a:r>
            <a:r>
              <a:rPr lang="en-US" dirty="0">
                <a:solidFill>
                  <a:srgbClr val="FF0000"/>
                </a:solidFill>
              </a:rPr>
              <a:t> command.</a:t>
            </a:r>
          </a:p>
          <a:p>
            <a:r>
              <a:rPr lang="en-IN" dirty="0">
                <a:solidFill>
                  <a:srgbClr val="FF0000"/>
                </a:solidFill>
              </a:rPr>
              <a:t>$ ls /var/run/</a:t>
            </a:r>
            <a:r>
              <a:rPr lang="en-IN" dirty="0" err="1">
                <a:solidFill>
                  <a:srgbClr val="FF0000"/>
                </a:solidFill>
              </a:rPr>
              <a:t>netns</a:t>
            </a:r>
            <a:endParaRPr lang="en-IN" dirty="0">
              <a:solidFill>
                <a:srgbClr val="FF0000"/>
              </a:solidFill>
            </a:endParaRPr>
          </a:p>
          <a:p>
            <a:r>
              <a:rPr lang="en-IN" dirty="0">
                <a:solidFill>
                  <a:srgbClr val="FF0000"/>
                </a:solidFill>
              </a:rPr>
              <a:t>ns1</a:t>
            </a:r>
          </a:p>
          <a:p>
            <a:r>
              <a:rPr lang="en-IN" dirty="0">
                <a:solidFill>
                  <a:srgbClr val="FF0000"/>
                </a:solidFill>
              </a:rPr>
              <a:t>$ </a:t>
            </a:r>
            <a:r>
              <a:rPr lang="en-IN" dirty="0" err="1">
                <a:solidFill>
                  <a:srgbClr val="FF0000"/>
                </a:solidFill>
              </a:rPr>
              <a:t>ip</a:t>
            </a:r>
            <a:r>
              <a:rPr lang="en-IN" dirty="0">
                <a:solidFill>
                  <a:srgbClr val="FF0000"/>
                </a:solidFill>
              </a:rPr>
              <a:t> </a:t>
            </a:r>
            <a:r>
              <a:rPr lang="en-IN" dirty="0" err="1">
                <a:solidFill>
                  <a:srgbClr val="FF0000"/>
                </a:solidFill>
              </a:rPr>
              <a:t>netns</a:t>
            </a:r>
            <a:endParaRPr lang="en-IN" dirty="0">
              <a:solidFill>
                <a:srgbClr val="FF0000"/>
              </a:solidFill>
            </a:endParaRPr>
          </a:p>
          <a:p>
            <a:r>
              <a:rPr lang="en-IN" dirty="0">
                <a:solidFill>
                  <a:srgbClr val="FF0000"/>
                </a:solidFill>
              </a:rPr>
              <a:t>ns1</a:t>
            </a:r>
          </a:p>
        </p:txBody>
      </p:sp>
      <p:sp>
        <p:nvSpPr>
          <p:cNvPr id="3" name="Title 2">
            <a:extLst>
              <a:ext uri="{FF2B5EF4-FFF2-40B4-BE49-F238E27FC236}">
                <a16:creationId xmlns:a16="http://schemas.microsoft.com/office/drawing/2014/main" id="{46898B23-77DF-4579-A7D3-A5BDE5325F83}"/>
              </a:ext>
            </a:extLst>
          </p:cNvPr>
          <p:cNvSpPr>
            <a:spLocks noGrp="1"/>
          </p:cNvSpPr>
          <p:nvPr>
            <p:ph type="title"/>
          </p:nvPr>
        </p:nvSpPr>
        <p:spPr/>
        <p:txBody>
          <a:bodyPr/>
          <a:lstStyle/>
          <a:p>
            <a:r>
              <a:rPr lang="en-IN" dirty="0"/>
              <a:t>Container-to-Container Networking</a:t>
            </a:r>
          </a:p>
        </p:txBody>
      </p:sp>
    </p:spTree>
    <p:extLst>
      <p:ext uri="{BB962C8B-B14F-4D97-AF65-F5344CB8AC3E}">
        <p14:creationId xmlns:p14="http://schemas.microsoft.com/office/powerpoint/2010/main" val="41149594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75BB2F-6001-4F38-9F84-6055D504BF95}"/>
              </a:ext>
            </a:extLst>
          </p:cNvPr>
          <p:cNvPicPr>
            <a:picLocks noChangeAspect="1"/>
          </p:cNvPicPr>
          <p:nvPr/>
        </p:nvPicPr>
        <p:blipFill rotWithShape="1">
          <a:blip r:embed="rId2"/>
          <a:srcRect b="5185"/>
          <a:stretch/>
        </p:blipFill>
        <p:spPr>
          <a:xfrm>
            <a:off x="1524000" y="1371600"/>
            <a:ext cx="9144000" cy="4876800"/>
          </a:xfrm>
          <a:prstGeom prst="rect">
            <a:avLst/>
          </a:prstGeom>
        </p:spPr>
      </p:pic>
    </p:spTree>
    <p:extLst>
      <p:ext uri="{BB962C8B-B14F-4D97-AF65-F5344CB8AC3E}">
        <p14:creationId xmlns:p14="http://schemas.microsoft.com/office/powerpoint/2010/main" val="202933353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EDD2-94E1-4CD2-8543-E1F60D0DF73E}"/>
              </a:ext>
            </a:extLst>
          </p:cNvPr>
          <p:cNvSpPr>
            <a:spLocks noGrp="1"/>
          </p:cNvSpPr>
          <p:nvPr>
            <p:ph type="title"/>
          </p:nvPr>
        </p:nvSpPr>
        <p:spPr/>
        <p:txBody>
          <a:bodyPr/>
          <a:lstStyle/>
          <a:p>
            <a:r>
              <a:rPr lang="en-IN" dirty="0"/>
              <a:t>Root Network Namespace</a:t>
            </a:r>
          </a:p>
        </p:txBody>
      </p:sp>
      <p:sp>
        <p:nvSpPr>
          <p:cNvPr id="3" name="Content Placeholder 2">
            <a:extLst>
              <a:ext uri="{FF2B5EF4-FFF2-40B4-BE49-F238E27FC236}">
                <a16:creationId xmlns:a16="http://schemas.microsoft.com/office/drawing/2014/main" id="{1BC2FBF2-D6F1-4251-A121-BEFDBF041D8A}"/>
              </a:ext>
            </a:extLst>
          </p:cNvPr>
          <p:cNvSpPr>
            <a:spLocks noGrp="1"/>
          </p:cNvSpPr>
          <p:nvPr>
            <p:ph sz="quarter" idx="12"/>
          </p:nvPr>
        </p:nvSpPr>
        <p:spPr>
          <a:xfrm>
            <a:off x="1981201" y="1381126"/>
            <a:ext cx="8228012" cy="1209675"/>
          </a:xfrm>
        </p:spPr>
        <p:txBody>
          <a:bodyPr>
            <a:normAutofit lnSpcReduction="10000"/>
          </a:bodyPr>
          <a:lstStyle/>
          <a:p>
            <a:r>
              <a:rPr lang="en-US" dirty="0"/>
              <a:t>By default, Linux assigns every process to the root network namespace to provide access to the external world</a:t>
            </a:r>
            <a:endParaRPr lang="en-IN" dirty="0"/>
          </a:p>
        </p:txBody>
      </p:sp>
      <p:pic>
        <p:nvPicPr>
          <p:cNvPr id="3074" name="Picture 2">
            <a:extLst>
              <a:ext uri="{FF2B5EF4-FFF2-40B4-BE49-F238E27FC236}">
                <a16:creationId xmlns:a16="http://schemas.microsoft.com/office/drawing/2014/main" id="{42F47688-0A67-47AE-9921-92ECA21DD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819400"/>
            <a:ext cx="66865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9783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EF833-7791-4941-9C4F-FB726F0B8FD8}"/>
              </a:ext>
            </a:extLst>
          </p:cNvPr>
          <p:cNvSpPr>
            <a:spLocks noGrp="1"/>
          </p:cNvSpPr>
          <p:nvPr>
            <p:ph sz="quarter" idx="12"/>
          </p:nvPr>
        </p:nvSpPr>
        <p:spPr/>
        <p:txBody>
          <a:bodyPr>
            <a:normAutofit fontScale="92500"/>
          </a:bodyPr>
          <a:lstStyle/>
          <a:p>
            <a:r>
              <a:rPr lang="en-US" dirty="0"/>
              <a:t>In terms of Docker constructs, a Pod is modelled as a group of Docker containers that share a network namespace. </a:t>
            </a:r>
          </a:p>
          <a:p>
            <a:r>
              <a:rPr lang="en-US" dirty="0"/>
              <a:t>Containers within a Pod all have the same IP address and port space assigned through the network namespace assigned to the Pod, and can find each other via localhost since they reside in the same namespace. </a:t>
            </a:r>
          </a:p>
          <a:p>
            <a:r>
              <a:rPr lang="en-US" dirty="0"/>
              <a:t>We can create a network namespace for each Pod on a virtual machine. </a:t>
            </a:r>
          </a:p>
          <a:p>
            <a:r>
              <a:rPr lang="en-US" dirty="0"/>
              <a:t>This is implemented, using Docker, as a “Pod container” which holds the network namespace open while “app containers” (the things the user specified) join that namespace with Docker’s –net=container: function.</a:t>
            </a:r>
            <a:endParaRPr lang="en-IN" dirty="0"/>
          </a:p>
        </p:txBody>
      </p:sp>
      <p:sp>
        <p:nvSpPr>
          <p:cNvPr id="3" name="Title 2">
            <a:extLst>
              <a:ext uri="{FF2B5EF4-FFF2-40B4-BE49-F238E27FC236}">
                <a16:creationId xmlns:a16="http://schemas.microsoft.com/office/drawing/2014/main" id="{9CD8DE9D-BA80-455E-84D9-546F63DE2E43}"/>
              </a:ext>
            </a:extLst>
          </p:cNvPr>
          <p:cNvSpPr>
            <a:spLocks noGrp="1"/>
          </p:cNvSpPr>
          <p:nvPr>
            <p:ph type="title"/>
          </p:nvPr>
        </p:nvSpPr>
        <p:spPr/>
        <p:txBody>
          <a:bodyPr/>
          <a:lstStyle/>
          <a:p>
            <a:r>
              <a:rPr lang="en-IN" dirty="0"/>
              <a:t>Network Namespace/pod</a:t>
            </a:r>
          </a:p>
        </p:txBody>
      </p:sp>
    </p:spTree>
    <p:extLst>
      <p:ext uri="{BB962C8B-B14F-4D97-AF65-F5344CB8AC3E}">
        <p14:creationId xmlns:p14="http://schemas.microsoft.com/office/powerpoint/2010/main" val="232331724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D8DE9D-BA80-455E-84D9-546F63DE2E43}"/>
              </a:ext>
            </a:extLst>
          </p:cNvPr>
          <p:cNvSpPr>
            <a:spLocks noGrp="1"/>
          </p:cNvSpPr>
          <p:nvPr>
            <p:ph type="title"/>
          </p:nvPr>
        </p:nvSpPr>
        <p:spPr/>
        <p:txBody>
          <a:bodyPr/>
          <a:lstStyle/>
          <a:p>
            <a:r>
              <a:rPr lang="en-IN" dirty="0"/>
              <a:t>Network Namespace/pod</a:t>
            </a:r>
          </a:p>
        </p:txBody>
      </p:sp>
      <p:pic>
        <p:nvPicPr>
          <p:cNvPr id="5122" name="Picture 2">
            <a:extLst>
              <a:ext uri="{FF2B5EF4-FFF2-40B4-BE49-F238E27FC236}">
                <a16:creationId xmlns:a16="http://schemas.microsoft.com/office/drawing/2014/main" id="{4D86B3D5-1853-42BD-B972-BB3522DEF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756" y="2514600"/>
            <a:ext cx="8054253"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84A8CB-0ABF-49CF-A3A8-E199F0949F18}"/>
              </a:ext>
            </a:extLst>
          </p:cNvPr>
          <p:cNvSpPr txBox="1"/>
          <p:nvPr/>
        </p:nvSpPr>
        <p:spPr>
          <a:xfrm>
            <a:off x="2133600" y="1371600"/>
            <a:ext cx="7619999" cy="923330"/>
          </a:xfrm>
          <a:prstGeom prst="rect">
            <a:avLst/>
          </a:prstGeom>
          <a:noFill/>
        </p:spPr>
        <p:txBody>
          <a:bodyPr wrap="square" rtlCol="0">
            <a:spAutoFit/>
          </a:bodyPr>
          <a:lstStyle/>
          <a:p>
            <a:r>
              <a:rPr lang="en-US" b="1" dirty="0">
                <a:solidFill>
                  <a:srgbClr val="FF0000"/>
                </a:solidFill>
              </a:rPr>
              <a:t>Applications within a Pod also have access to shared volumes, which are defined as part of a Pod and are made available to be mounted into each application’s filesystem.</a:t>
            </a:r>
            <a:endParaRPr lang="en-IN" b="1" dirty="0">
              <a:solidFill>
                <a:srgbClr val="FF0000"/>
              </a:solidFill>
            </a:endParaRPr>
          </a:p>
        </p:txBody>
      </p:sp>
    </p:spTree>
    <p:extLst>
      <p:ext uri="{BB962C8B-B14F-4D97-AF65-F5344CB8AC3E}">
        <p14:creationId xmlns:p14="http://schemas.microsoft.com/office/powerpoint/2010/main" val="3028052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10C0A9-F960-4B6C-8D4E-96CF537208B2}"/>
              </a:ext>
            </a:extLst>
          </p:cNvPr>
          <p:cNvSpPr>
            <a:spLocks noGrp="1"/>
          </p:cNvSpPr>
          <p:nvPr>
            <p:ph sz="quarter" idx="12"/>
          </p:nvPr>
        </p:nvSpPr>
        <p:spPr/>
        <p:txBody>
          <a:bodyPr>
            <a:normAutofit/>
          </a:bodyPr>
          <a:lstStyle/>
          <a:p>
            <a:pPr algn="l">
              <a:buFont typeface="+mj-lt"/>
              <a:buAutoNum type="arabicPeriod"/>
            </a:pPr>
            <a:r>
              <a:rPr lang="en-US" b="0" i="0" dirty="0">
                <a:solidFill>
                  <a:srgbClr val="141412"/>
                </a:solidFill>
                <a:effectLst/>
                <a:latin typeface="Source Sans Pro" panose="020B0503030403020204" pitchFamily="34" charset="0"/>
              </a:rPr>
              <a:t>We cannot use Docker Toolbox and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containers at the same time. </a:t>
            </a:r>
            <a:r>
              <a:rPr lang="en-US" b="0" i="0" dirty="0" err="1">
                <a:solidFill>
                  <a:srgbClr val="141412"/>
                </a:solidFill>
                <a:effectLst/>
                <a:latin typeface="Source Sans Pro" panose="020B0503030403020204" pitchFamily="34" charset="0"/>
              </a:rPr>
              <a:t>Virtualbox</a:t>
            </a:r>
            <a:r>
              <a:rPr lang="en-US" b="0" i="0" dirty="0">
                <a:solidFill>
                  <a:srgbClr val="141412"/>
                </a:solidFill>
                <a:effectLst/>
                <a:latin typeface="Source Sans Pro" panose="020B0503030403020204" pitchFamily="34" charset="0"/>
              </a:rPr>
              <a:t> cannot run when “Docker for Windows” is installed.</a:t>
            </a:r>
          </a:p>
          <a:p>
            <a:pPr algn="l">
              <a:buFont typeface="+mj-lt"/>
              <a:buAutoNum type="arabicPeriod"/>
            </a:pPr>
            <a:endParaRPr lang="en-US" dirty="0">
              <a:solidFill>
                <a:srgbClr val="141412"/>
              </a:solidFill>
              <a:latin typeface="Source Sans Pro" panose="020B0503030403020204" pitchFamily="34" charset="0"/>
            </a:endParaRPr>
          </a:p>
          <a:p>
            <a:pPr algn="l">
              <a:buFont typeface="+mj-lt"/>
              <a:buAutoNum type="arabicPeriod"/>
            </a:pPr>
            <a:r>
              <a:rPr lang="en-IN" dirty="0">
                <a:hlinkClick r:id="rId2"/>
              </a:rPr>
              <a:t>https://nickjanetakis.com/blog/should-you-use-the-docker-toolbox-or-docker-for-mac-windows</a:t>
            </a:r>
            <a:endParaRPr lang="en-IN" dirty="0"/>
          </a:p>
        </p:txBody>
      </p:sp>
      <p:sp>
        <p:nvSpPr>
          <p:cNvPr id="3" name="Title 2">
            <a:extLst>
              <a:ext uri="{FF2B5EF4-FFF2-40B4-BE49-F238E27FC236}">
                <a16:creationId xmlns:a16="http://schemas.microsoft.com/office/drawing/2014/main" id="{3C0B0995-9255-47C3-B438-9C03E256DADF}"/>
              </a:ext>
            </a:extLst>
          </p:cNvPr>
          <p:cNvSpPr>
            <a:spLocks noGrp="1"/>
          </p:cNvSpPr>
          <p:nvPr>
            <p:ph type="title"/>
          </p:nvPr>
        </p:nvSpPr>
        <p:spPr/>
        <p:txBody>
          <a:bodyPr/>
          <a:lstStyle/>
          <a:p>
            <a:r>
              <a:rPr lang="en-IN" dirty="0" err="1"/>
              <a:t>hyper-v</a:t>
            </a:r>
            <a:r>
              <a:rPr lang="en-IN" dirty="0"/>
              <a:t> containers</a:t>
            </a:r>
          </a:p>
        </p:txBody>
      </p:sp>
    </p:spTree>
    <p:extLst>
      <p:ext uri="{BB962C8B-B14F-4D97-AF65-F5344CB8AC3E}">
        <p14:creationId xmlns:p14="http://schemas.microsoft.com/office/powerpoint/2010/main" val="38438246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77295-71F2-4CD5-8033-6E052DFB2DB8}"/>
              </a:ext>
            </a:extLst>
          </p:cNvPr>
          <p:cNvSpPr>
            <a:spLocks noGrp="1"/>
          </p:cNvSpPr>
          <p:nvPr>
            <p:ph sz="quarter" idx="12"/>
          </p:nvPr>
        </p:nvSpPr>
        <p:spPr/>
        <p:txBody>
          <a:bodyPr/>
          <a:lstStyle/>
          <a:p>
            <a:r>
              <a:rPr lang="en-US" dirty="0"/>
              <a:t>In Kubernetes, every Pod has a real IP address and each Pod communicates with other Pods using that IP address. </a:t>
            </a:r>
          </a:p>
          <a:p>
            <a:r>
              <a:rPr lang="en-US" dirty="0"/>
              <a:t>The task at hand is to understand how Kubernetes enables Pod-to-Pod communication using real IPs, whether the Pod is deployed on the same physical Node or different Node in the cluster. </a:t>
            </a:r>
          </a:p>
          <a:p>
            <a:r>
              <a:rPr lang="en-US" dirty="0"/>
              <a:t>We are considering that pods reside on the same machine to avoid the complications of going over the internal network to communicate across Nodes.</a:t>
            </a:r>
            <a:endParaRPr lang="en-IN" dirty="0"/>
          </a:p>
        </p:txBody>
      </p:sp>
      <p:sp>
        <p:nvSpPr>
          <p:cNvPr id="3" name="Title 2">
            <a:extLst>
              <a:ext uri="{FF2B5EF4-FFF2-40B4-BE49-F238E27FC236}">
                <a16:creationId xmlns:a16="http://schemas.microsoft.com/office/drawing/2014/main" id="{88E8C8AF-A23A-4EA4-B84E-EC2C9416A61D}"/>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212045134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77295-71F2-4CD5-8033-6E052DFB2DB8}"/>
              </a:ext>
            </a:extLst>
          </p:cNvPr>
          <p:cNvSpPr>
            <a:spLocks noGrp="1"/>
          </p:cNvSpPr>
          <p:nvPr>
            <p:ph sz="quarter" idx="12"/>
          </p:nvPr>
        </p:nvSpPr>
        <p:spPr/>
        <p:txBody>
          <a:bodyPr>
            <a:normAutofit fontScale="92500" lnSpcReduction="10000"/>
          </a:bodyPr>
          <a:lstStyle/>
          <a:p>
            <a:r>
              <a:rPr lang="en-US" dirty="0"/>
              <a:t>From the Pod’s perspective, it exists in its own Ethernet namespace that needs to communicate with other network namespaces on the same Node. </a:t>
            </a:r>
          </a:p>
          <a:p>
            <a:r>
              <a:rPr lang="en-US" dirty="0"/>
              <a:t>Namespaces can be connected using a Linux Virtual Ethernet Device or veth pair consisting of two virtual interfaces that can be spread over multiple namespaces. </a:t>
            </a:r>
          </a:p>
          <a:p>
            <a:r>
              <a:rPr lang="en-US" dirty="0"/>
              <a:t>To connect Pod namespaces, we can assign one side of the veth pair to the root network namespace, and the other side to the Pod’s network namespace. </a:t>
            </a:r>
          </a:p>
          <a:p>
            <a:r>
              <a:rPr lang="en-US" dirty="0"/>
              <a:t>Each veth pair works like a patch cable, connecting the two sides and allowing traffic to flow between them. </a:t>
            </a:r>
          </a:p>
          <a:p>
            <a:r>
              <a:rPr lang="en-US" dirty="0"/>
              <a:t>This setup can be replicated for as many Pods as we have on the machine. </a:t>
            </a:r>
            <a:endParaRPr lang="en-IN" dirty="0"/>
          </a:p>
        </p:txBody>
      </p:sp>
      <p:sp>
        <p:nvSpPr>
          <p:cNvPr id="3" name="Title 2">
            <a:extLst>
              <a:ext uri="{FF2B5EF4-FFF2-40B4-BE49-F238E27FC236}">
                <a16:creationId xmlns:a16="http://schemas.microsoft.com/office/drawing/2014/main" id="{88E8C8AF-A23A-4EA4-B84E-EC2C9416A61D}"/>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32204394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8C8AF-A23A-4EA4-B84E-EC2C9416A61D}"/>
              </a:ext>
            </a:extLst>
          </p:cNvPr>
          <p:cNvSpPr>
            <a:spLocks noGrp="1"/>
          </p:cNvSpPr>
          <p:nvPr>
            <p:ph type="title"/>
          </p:nvPr>
        </p:nvSpPr>
        <p:spPr/>
        <p:txBody>
          <a:bodyPr/>
          <a:lstStyle/>
          <a:p>
            <a:r>
              <a:rPr lang="en-IN" dirty="0"/>
              <a:t>Pod-to-Pod Networking</a:t>
            </a:r>
          </a:p>
        </p:txBody>
      </p:sp>
      <p:pic>
        <p:nvPicPr>
          <p:cNvPr id="6146" name="Picture 2">
            <a:extLst>
              <a:ext uri="{FF2B5EF4-FFF2-40B4-BE49-F238E27FC236}">
                <a16:creationId xmlns:a16="http://schemas.microsoft.com/office/drawing/2014/main" id="{BC466EE5-3C86-44A8-8E14-B24864F13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0"/>
            <a:ext cx="7750319"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67094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F7821-41A1-4DA7-A894-0DBD36C3EDBD}"/>
              </a:ext>
            </a:extLst>
          </p:cNvPr>
          <p:cNvSpPr>
            <a:spLocks noGrp="1"/>
          </p:cNvSpPr>
          <p:nvPr>
            <p:ph sz="quarter" idx="12"/>
          </p:nvPr>
        </p:nvSpPr>
        <p:spPr/>
        <p:txBody>
          <a:bodyPr/>
          <a:lstStyle/>
          <a:p>
            <a:r>
              <a:rPr lang="en-US" dirty="0"/>
              <a:t>At this point, we’ve set up the Pods to each have their one network namespace so that they believe they have their own Ethernet device and IP address, and they are connected to the root namespace for the Node. </a:t>
            </a:r>
          </a:p>
          <a:p>
            <a:r>
              <a:rPr lang="en-US" dirty="0"/>
              <a:t>Now, we want the Pods to talk to each other through the root namespace, and for this we use a network bridge.</a:t>
            </a:r>
            <a:endParaRPr lang="en-IN" dirty="0"/>
          </a:p>
        </p:txBody>
      </p:sp>
      <p:sp>
        <p:nvSpPr>
          <p:cNvPr id="3" name="Title 2">
            <a:extLst>
              <a:ext uri="{FF2B5EF4-FFF2-40B4-BE49-F238E27FC236}">
                <a16:creationId xmlns:a16="http://schemas.microsoft.com/office/drawing/2014/main" id="{441C6076-8751-4DAB-8A51-D54028A4FFE1}"/>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411913727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F7821-41A1-4DA7-A894-0DBD36C3EDBD}"/>
              </a:ext>
            </a:extLst>
          </p:cNvPr>
          <p:cNvSpPr>
            <a:spLocks noGrp="1"/>
          </p:cNvSpPr>
          <p:nvPr>
            <p:ph sz="quarter" idx="12"/>
          </p:nvPr>
        </p:nvSpPr>
        <p:spPr/>
        <p:txBody>
          <a:bodyPr>
            <a:normAutofit/>
          </a:bodyPr>
          <a:lstStyle/>
          <a:p>
            <a:r>
              <a:rPr lang="en-US" dirty="0"/>
              <a:t>A Linux Ethernet bridge is a virtual Layer 2 networking device used to unite two or more network segments, working transparently to connect two networks together. </a:t>
            </a:r>
          </a:p>
          <a:p>
            <a:r>
              <a:rPr lang="en-US" dirty="0"/>
              <a:t>The bridge operates by maintaining a forwarding table between sources and destinations by examining the destination of the data packets that travel through it and deciding whether or not to pass the packets to other network segments connected to the bridge. </a:t>
            </a:r>
          </a:p>
          <a:p>
            <a:r>
              <a:rPr lang="en-US" dirty="0"/>
              <a:t>The bridging code decides whether to bridge data or to drop it by looking at the MAC-address unique to each Ethernet device in the network.</a:t>
            </a:r>
            <a:endParaRPr lang="en-IN" dirty="0"/>
          </a:p>
        </p:txBody>
      </p:sp>
      <p:sp>
        <p:nvSpPr>
          <p:cNvPr id="3" name="Title 2">
            <a:extLst>
              <a:ext uri="{FF2B5EF4-FFF2-40B4-BE49-F238E27FC236}">
                <a16:creationId xmlns:a16="http://schemas.microsoft.com/office/drawing/2014/main" id="{441C6076-8751-4DAB-8A51-D54028A4FFE1}"/>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3112882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F7821-41A1-4DA7-A894-0DBD36C3EDBD}"/>
              </a:ext>
            </a:extLst>
          </p:cNvPr>
          <p:cNvSpPr>
            <a:spLocks noGrp="1"/>
          </p:cNvSpPr>
          <p:nvPr>
            <p:ph sz="quarter" idx="12"/>
          </p:nvPr>
        </p:nvSpPr>
        <p:spPr/>
        <p:txBody>
          <a:bodyPr>
            <a:normAutofit/>
          </a:bodyPr>
          <a:lstStyle/>
          <a:p>
            <a:r>
              <a:rPr lang="en-US" dirty="0"/>
              <a:t>Bridges implement the ARP protocol to discover the link-layer MAC address associated with a given IP address. </a:t>
            </a:r>
          </a:p>
          <a:p>
            <a:r>
              <a:rPr lang="en-US" dirty="0"/>
              <a:t>When a data frame is received at the bridge, the bridge broadcasts the frame out to all connected devices (except the original sender) and the device that responds to the frame is stored in a lookup table.</a:t>
            </a:r>
          </a:p>
          <a:p>
            <a:r>
              <a:rPr lang="en-US" dirty="0"/>
              <a:t>Future traffic with the same IP address uses the lookup table to discover the correct MAC address to forward the packet to.</a:t>
            </a:r>
            <a:endParaRPr lang="en-IN" dirty="0"/>
          </a:p>
        </p:txBody>
      </p:sp>
      <p:sp>
        <p:nvSpPr>
          <p:cNvPr id="3" name="Title 2">
            <a:extLst>
              <a:ext uri="{FF2B5EF4-FFF2-40B4-BE49-F238E27FC236}">
                <a16:creationId xmlns:a16="http://schemas.microsoft.com/office/drawing/2014/main" id="{441C6076-8751-4DAB-8A51-D54028A4FFE1}"/>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26455046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1C6076-8751-4DAB-8A51-D54028A4FFE1}"/>
              </a:ext>
            </a:extLst>
          </p:cNvPr>
          <p:cNvSpPr>
            <a:spLocks noGrp="1"/>
          </p:cNvSpPr>
          <p:nvPr>
            <p:ph type="title"/>
          </p:nvPr>
        </p:nvSpPr>
        <p:spPr/>
        <p:txBody>
          <a:bodyPr/>
          <a:lstStyle/>
          <a:p>
            <a:r>
              <a:rPr lang="en-IN" dirty="0"/>
              <a:t>Pod-to-Pod Networking</a:t>
            </a:r>
          </a:p>
        </p:txBody>
      </p:sp>
      <p:pic>
        <p:nvPicPr>
          <p:cNvPr id="7170" name="Picture 2">
            <a:extLst>
              <a:ext uri="{FF2B5EF4-FFF2-40B4-BE49-F238E27FC236}">
                <a16:creationId xmlns:a16="http://schemas.microsoft.com/office/drawing/2014/main" id="{1331A737-CB1D-436B-B5F5-9A63E4E37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133600"/>
            <a:ext cx="7232391"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2462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F15CB-E99D-4742-AB36-58AFCF780C75}"/>
              </a:ext>
            </a:extLst>
          </p:cNvPr>
          <p:cNvSpPr>
            <a:spLocks noGrp="1"/>
          </p:cNvSpPr>
          <p:nvPr>
            <p:ph type="title"/>
          </p:nvPr>
        </p:nvSpPr>
        <p:spPr/>
        <p:txBody>
          <a:bodyPr/>
          <a:lstStyle/>
          <a:p>
            <a:r>
              <a:rPr lang="en-IN" dirty="0"/>
              <a:t>Life of a Packet</a:t>
            </a:r>
          </a:p>
        </p:txBody>
      </p:sp>
      <p:pic>
        <p:nvPicPr>
          <p:cNvPr id="8194" name="Picture 2">
            <a:extLst>
              <a:ext uri="{FF2B5EF4-FFF2-40B4-BE49-F238E27FC236}">
                <a16:creationId xmlns:a16="http://schemas.microsoft.com/office/drawing/2014/main" id="{C0FBB74F-125F-4603-98AF-AAB783DB5B7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16056" y="2286001"/>
            <a:ext cx="8623345" cy="3786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928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326D9-3454-4338-93B8-1029EEAB3254}"/>
              </a:ext>
            </a:extLst>
          </p:cNvPr>
          <p:cNvSpPr>
            <a:spLocks noGrp="1"/>
          </p:cNvSpPr>
          <p:nvPr>
            <p:ph sz="quarter" idx="12"/>
          </p:nvPr>
        </p:nvSpPr>
        <p:spPr/>
        <p:txBody>
          <a:bodyPr>
            <a:normAutofit/>
          </a:bodyPr>
          <a:lstStyle/>
          <a:p>
            <a:r>
              <a:rPr lang="en-US" dirty="0"/>
              <a:t>Pod 1 sends a packet to its own Ethernet device eth0 which is available as the default device for the Pod.</a:t>
            </a:r>
          </a:p>
          <a:p>
            <a:r>
              <a:rPr lang="en-US" dirty="0"/>
              <a:t>For Pod 1, eth0 is connected via a virtual Ethernet device to the root namespace, veth0 (1). </a:t>
            </a:r>
          </a:p>
          <a:p>
            <a:r>
              <a:rPr lang="en-US" dirty="0"/>
              <a:t>The bridge cbr0 is configured with veth0 a network segment attached to it. </a:t>
            </a:r>
          </a:p>
          <a:p>
            <a:r>
              <a:rPr lang="en-US" dirty="0"/>
              <a:t>Once the packet reaches the bridge, the bridge resolves the correct network segment to send the packet to — veth1 using the ARP protocol (3). </a:t>
            </a:r>
          </a:p>
          <a:p>
            <a:endParaRPr lang="en-IN" dirty="0"/>
          </a:p>
        </p:txBody>
      </p:sp>
      <p:sp>
        <p:nvSpPr>
          <p:cNvPr id="3" name="Title 2">
            <a:extLst>
              <a:ext uri="{FF2B5EF4-FFF2-40B4-BE49-F238E27FC236}">
                <a16:creationId xmlns:a16="http://schemas.microsoft.com/office/drawing/2014/main" id="{F51F15CB-E99D-4742-AB36-58AFCF780C75}"/>
              </a:ext>
            </a:extLst>
          </p:cNvPr>
          <p:cNvSpPr>
            <a:spLocks noGrp="1"/>
          </p:cNvSpPr>
          <p:nvPr>
            <p:ph type="title"/>
          </p:nvPr>
        </p:nvSpPr>
        <p:spPr/>
        <p:txBody>
          <a:bodyPr/>
          <a:lstStyle/>
          <a:p>
            <a:r>
              <a:rPr lang="en-IN" dirty="0"/>
              <a:t>Life of a Packet</a:t>
            </a:r>
          </a:p>
        </p:txBody>
      </p:sp>
    </p:spTree>
    <p:extLst>
      <p:ext uri="{BB962C8B-B14F-4D97-AF65-F5344CB8AC3E}">
        <p14:creationId xmlns:p14="http://schemas.microsoft.com/office/powerpoint/2010/main" val="305494116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326D9-3454-4338-93B8-1029EEAB3254}"/>
              </a:ext>
            </a:extLst>
          </p:cNvPr>
          <p:cNvSpPr>
            <a:spLocks noGrp="1"/>
          </p:cNvSpPr>
          <p:nvPr>
            <p:ph sz="quarter" idx="12"/>
          </p:nvPr>
        </p:nvSpPr>
        <p:spPr/>
        <p:txBody>
          <a:bodyPr>
            <a:normAutofit/>
          </a:bodyPr>
          <a:lstStyle/>
          <a:p>
            <a:r>
              <a:rPr lang="en-US" dirty="0"/>
              <a:t>When the packet reaches the virtual device veth1, it is forwarded directly to Pod 2’s namespace and the eth0 device within that namespace (4). </a:t>
            </a:r>
          </a:p>
          <a:p>
            <a:r>
              <a:rPr lang="en-US" dirty="0"/>
              <a:t>Throughout this traffic flow, each Pod is communicating only with eth0 on localhost and the traffic is routed to the correct Pod. </a:t>
            </a:r>
          </a:p>
          <a:p>
            <a:r>
              <a:rPr lang="en-US" dirty="0"/>
              <a:t>The development experience for using the network is the default </a:t>
            </a:r>
            <a:r>
              <a:rPr lang="en-US" dirty="0" err="1"/>
              <a:t>behaviour</a:t>
            </a:r>
            <a:r>
              <a:rPr lang="en-US" dirty="0"/>
              <a:t> that a developer would expect.</a:t>
            </a:r>
            <a:endParaRPr lang="en-IN" dirty="0"/>
          </a:p>
        </p:txBody>
      </p:sp>
      <p:sp>
        <p:nvSpPr>
          <p:cNvPr id="3" name="Title 2">
            <a:extLst>
              <a:ext uri="{FF2B5EF4-FFF2-40B4-BE49-F238E27FC236}">
                <a16:creationId xmlns:a16="http://schemas.microsoft.com/office/drawing/2014/main" id="{F51F15CB-E99D-4742-AB36-58AFCF780C75}"/>
              </a:ext>
            </a:extLst>
          </p:cNvPr>
          <p:cNvSpPr>
            <a:spLocks noGrp="1"/>
          </p:cNvSpPr>
          <p:nvPr>
            <p:ph type="title"/>
          </p:nvPr>
        </p:nvSpPr>
        <p:spPr/>
        <p:txBody>
          <a:bodyPr/>
          <a:lstStyle/>
          <a:p>
            <a:r>
              <a:rPr lang="en-IN" dirty="0"/>
              <a:t>Life of a Packet</a:t>
            </a:r>
          </a:p>
        </p:txBody>
      </p:sp>
    </p:spTree>
    <p:extLst>
      <p:ext uri="{BB962C8B-B14F-4D97-AF65-F5344CB8AC3E}">
        <p14:creationId xmlns:p14="http://schemas.microsoft.com/office/powerpoint/2010/main" val="300477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a:t>
            </a:r>
          </a:p>
        </p:txBody>
      </p:sp>
      <p:pic>
        <p:nvPicPr>
          <p:cNvPr id="5124" name="Picture 4">
            <a:extLst>
              <a:ext uri="{FF2B5EF4-FFF2-40B4-BE49-F238E27FC236}">
                <a16:creationId xmlns:a16="http://schemas.microsoft.com/office/drawing/2014/main" id="{DB7EC1C6-A285-4960-9A78-8AF72871B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93945"/>
            <a:ext cx="8887008" cy="324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31201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326D9-3454-4338-93B8-1029EEAB3254}"/>
              </a:ext>
            </a:extLst>
          </p:cNvPr>
          <p:cNvSpPr>
            <a:spLocks noGrp="1"/>
          </p:cNvSpPr>
          <p:nvPr>
            <p:ph sz="quarter" idx="12"/>
          </p:nvPr>
        </p:nvSpPr>
        <p:spPr/>
        <p:txBody>
          <a:bodyPr>
            <a:normAutofit/>
          </a:bodyPr>
          <a:lstStyle/>
          <a:p>
            <a:r>
              <a:rPr lang="en-US" dirty="0"/>
              <a:t>Kubernetes’ networking model dictates that Pods must be reachable by their IP address across Nodes. </a:t>
            </a:r>
          </a:p>
          <a:p>
            <a:r>
              <a:rPr lang="en-US" dirty="0"/>
              <a:t>That is, the IP address of a Pod is always visible to other Pods in the network, and each Pod views its own IP address as the same as how other Pods see it.</a:t>
            </a:r>
          </a:p>
          <a:p>
            <a:r>
              <a:rPr lang="en-US" dirty="0"/>
              <a:t> We now turn to the problem of routing traffic between Pods on different Nodes.</a:t>
            </a:r>
            <a:endParaRPr lang="en-IN" dirty="0"/>
          </a:p>
        </p:txBody>
      </p:sp>
      <p:sp>
        <p:nvSpPr>
          <p:cNvPr id="3" name="Title 2">
            <a:extLst>
              <a:ext uri="{FF2B5EF4-FFF2-40B4-BE49-F238E27FC236}">
                <a16:creationId xmlns:a16="http://schemas.microsoft.com/office/drawing/2014/main" id="{F51F15CB-E99D-4742-AB36-58AFCF780C75}"/>
              </a:ext>
            </a:extLst>
          </p:cNvPr>
          <p:cNvSpPr>
            <a:spLocks noGrp="1"/>
          </p:cNvSpPr>
          <p:nvPr>
            <p:ph type="title"/>
          </p:nvPr>
        </p:nvSpPr>
        <p:spPr/>
        <p:txBody>
          <a:bodyPr/>
          <a:lstStyle/>
          <a:p>
            <a:r>
              <a:rPr lang="en-IN" dirty="0"/>
              <a:t>Life of a Packet</a:t>
            </a:r>
          </a:p>
        </p:txBody>
      </p:sp>
    </p:spTree>
    <p:extLst>
      <p:ext uri="{BB962C8B-B14F-4D97-AF65-F5344CB8AC3E}">
        <p14:creationId xmlns:p14="http://schemas.microsoft.com/office/powerpoint/2010/main" val="235643127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22CE7C-3A11-4B05-8615-98B9EB50A336}"/>
              </a:ext>
            </a:extLst>
          </p:cNvPr>
          <p:cNvSpPr txBox="1"/>
          <p:nvPr/>
        </p:nvSpPr>
        <p:spPr>
          <a:xfrm>
            <a:off x="1828800" y="457200"/>
            <a:ext cx="6858000" cy="759182"/>
          </a:xfrm>
          <a:prstGeom prst="rect">
            <a:avLst/>
          </a:prstGeom>
          <a:noFill/>
        </p:spPr>
        <p:txBody>
          <a:bodyPr wrap="square">
            <a:spAutoFit/>
          </a:bodyPr>
          <a:lstStyle/>
          <a:p>
            <a:pPr>
              <a:lnSpc>
                <a:spcPts val="2600"/>
              </a:lnSpc>
              <a:spcBef>
                <a:spcPct val="0"/>
              </a:spcBef>
            </a:pPr>
            <a:r>
              <a:rPr lang="en-US" sz="2600" b="1" dirty="0">
                <a:solidFill>
                  <a:schemeClr val="accent1"/>
                </a:solidFill>
                <a:latin typeface="Arial" pitchFamily="34" charset="0"/>
                <a:ea typeface="+mj-ea"/>
                <a:cs typeface="Arial" pitchFamily="34" charset="0"/>
              </a:rPr>
              <a:t>Life of a packet: Pod-to-Pod, across Nodes</a:t>
            </a:r>
          </a:p>
        </p:txBody>
      </p:sp>
      <p:pic>
        <p:nvPicPr>
          <p:cNvPr id="9218" name="Picture 2">
            <a:extLst>
              <a:ext uri="{FF2B5EF4-FFF2-40B4-BE49-F238E27FC236}">
                <a16:creationId xmlns:a16="http://schemas.microsoft.com/office/drawing/2014/main" id="{A95D8C77-7C89-41C7-AB22-E82E75ADDAD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326037"/>
            <a:ext cx="74676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6267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670F-9CDA-47C6-8156-949282C5FA9E}"/>
              </a:ext>
            </a:extLst>
          </p:cNvPr>
          <p:cNvSpPr>
            <a:spLocks noGrp="1"/>
          </p:cNvSpPr>
          <p:nvPr>
            <p:ph type="title"/>
          </p:nvPr>
        </p:nvSpPr>
        <p:spPr/>
        <p:txBody>
          <a:bodyPr/>
          <a:lstStyle/>
          <a:p>
            <a:r>
              <a:rPr lang="en-IN" dirty="0"/>
              <a:t>Pod-to-Service Networking</a:t>
            </a:r>
          </a:p>
        </p:txBody>
      </p:sp>
      <p:sp>
        <p:nvSpPr>
          <p:cNvPr id="3" name="Content Placeholder 2">
            <a:extLst>
              <a:ext uri="{FF2B5EF4-FFF2-40B4-BE49-F238E27FC236}">
                <a16:creationId xmlns:a16="http://schemas.microsoft.com/office/drawing/2014/main" id="{3B38B8B0-6173-4D9C-98B9-9792F647BCA9}"/>
              </a:ext>
            </a:extLst>
          </p:cNvPr>
          <p:cNvSpPr>
            <a:spLocks noGrp="1"/>
          </p:cNvSpPr>
          <p:nvPr>
            <p:ph sz="quarter" idx="12"/>
          </p:nvPr>
        </p:nvSpPr>
        <p:spPr/>
        <p:txBody>
          <a:bodyPr>
            <a:normAutofit/>
          </a:bodyPr>
          <a:lstStyle/>
          <a:p>
            <a:r>
              <a:rPr lang="en-US" dirty="0"/>
              <a:t>A Kubernetes Service manages the state of a set of Pods, allowing you to track a set of Pod IP addresses that are dynamically changing over time. </a:t>
            </a:r>
          </a:p>
          <a:p>
            <a:r>
              <a:rPr lang="en-US" dirty="0"/>
              <a:t>Services act as an abstraction over Pods and assign a single virtual IP address to a group of Pod IP addresses. </a:t>
            </a:r>
          </a:p>
          <a:p>
            <a:r>
              <a:rPr lang="en-US" dirty="0"/>
              <a:t>Any traffic addressed to the virtual IP of the Service will be routed to the set of Pods that are associated with the virtual IP. </a:t>
            </a:r>
          </a:p>
          <a:p>
            <a:r>
              <a:rPr lang="en-US" dirty="0"/>
              <a:t>This allows the set of Pods associated with a Service to change at any time — clients only need to know the Service’s virtual IP, which does not change.</a:t>
            </a:r>
            <a:endParaRPr lang="en-IN" dirty="0"/>
          </a:p>
        </p:txBody>
      </p:sp>
    </p:spTree>
    <p:extLst>
      <p:ext uri="{BB962C8B-B14F-4D97-AF65-F5344CB8AC3E}">
        <p14:creationId xmlns:p14="http://schemas.microsoft.com/office/powerpoint/2010/main" val="37400396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670F-9CDA-47C6-8156-949282C5FA9E}"/>
              </a:ext>
            </a:extLst>
          </p:cNvPr>
          <p:cNvSpPr>
            <a:spLocks noGrp="1"/>
          </p:cNvSpPr>
          <p:nvPr>
            <p:ph type="title"/>
          </p:nvPr>
        </p:nvSpPr>
        <p:spPr/>
        <p:txBody>
          <a:bodyPr/>
          <a:lstStyle/>
          <a:p>
            <a:r>
              <a:rPr lang="en-IN" dirty="0"/>
              <a:t>Pod-to-Service Networking</a:t>
            </a:r>
          </a:p>
        </p:txBody>
      </p:sp>
      <p:sp>
        <p:nvSpPr>
          <p:cNvPr id="3" name="Content Placeholder 2">
            <a:extLst>
              <a:ext uri="{FF2B5EF4-FFF2-40B4-BE49-F238E27FC236}">
                <a16:creationId xmlns:a16="http://schemas.microsoft.com/office/drawing/2014/main" id="{3B38B8B0-6173-4D9C-98B9-9792F647BCA9}"/>
              </a:ext>
            </a:extLst>
          </p:cNvPr>
          <p:cNvSpPr>
            <a:spLocks noGrp="1"/>
          </p:cNvSpPr>
          <p:nvPr>
            <p:ph sz="quarter" idx="12"/>
          </p:nvPr>
        </p:nvSpPr>
        <p:spPr/>
        <p:txBody>
          <a:bodyPr>
            <a:normAutofit/>
          </a:bodyPr>
          <a:lstStyle/>
          <a:p>
            <a:r>
              <a:rPr lang="en-US" dirty="0"/>
              <a:t>When creating a new Kubernetes Service, a new virtual IP (also known as a cluster IP) is created on your behalf. </a:t>
            </a:r>
          </a:p>
          <a:p>
            <a:r>
              <a:rPr lang="en-US" dirty="0"/>
              <a:t>Anywhere within the cluster, traffic addressed to the virtual IP will be load-balanced to the set of backing Pods associated with the Service. </a:t>
            </a:r>
          </a:p>
          <a:p>
            <a:r>
              <a:rPr lang="en-US" dirty="0"/>
              <a:t>In effect, Kubernetes automatically creates and maintains a distributed in-cluster load balancer that distributes traffic to a Service’s associated healthy Pods. </a:t>
            </a:r>
            <a:endParaRPr lang="en-IN" dirty="0"/>
          </a:p>
        </p:txBody>
      </p:sp>
    </p:spTree>
    <p:extLst>
      <p:ext uri="{BB962C8B-B14F-4D97-AF65-F5344CB8AC3E}">
        <p14:creationId xmlns:p14="http://schemas.microsoft.com/office/powerpoint/2010/main" val="32355345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213D765-5943-47C0-BCD9-3EF47595D33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63192"/>
            <a:ext cx="7848600" cy="5305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9079FE-6139-4DE0-B30B-66A2A7AC1F63}"/>
              </a:ext>
            </a:extLst>
          </p:cNvPr>
          <p:cNvSpPr txBox="1"/>
          <p:nvPr/>
        </p:nvSpPr>
        <p:spPr>
          <a:xfrm>
            <a:off x="4953001" y="457200"/>
            <a:ext cx="2256387" cy="523220"/>
          </a:xfrm>
          <a:prstGeom prst="rect">
            <a:avLst/>
          </a:prstGeom>
          <a:noFill/>
        </p:spPr>
        <p:txBody>
          <a:bodyPr wrap="none" rtlCol="0">
            <a:spAutoFit/>
          </a:bodyPr>
          <a:lstStyle/>
          <a:p>
            <a:r>
              <a:rPr lang="en-IN" sz="2800" dirty="0">
                <a:solidFill>
                  <a:srgbClr val="FF0000"/>
                </a:solidFill>
              </a:rPr>
              <a:t>Pod to Service</a:t>
            </a:r>
          </a:p>
        </p:txBody>
      </p:sp>
    </p:spTree>
    <p:extLst>
      <p:ext uri="{BB962C8B-B14F-4D97-AF65-F5344CB8AC3E}">
        <p14:creationId xmlns:p14="http://schemas.microsoft.com/office/powerpoint/2010/main" val="12404491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E1DD-9482-4D87-9492-4BF54B03229B}"/>
              </a:ext>
            </a:extLst>
          </p:cNvPr>
          <p:cNvSpPr>
            <a:spLocks noGrp="1"/>
          </p:cNvSpPr>
          <p:nvPr>
            <p:ph type="title"/>
          </p:nvPr>
        </p:nvSpPr>
        <p:spPr/>
        <p:txBody>
          <a:bodyPr/>
          <a:lstStyle/>
          <a:p>
            <a:r>
              <a:rPr lang="en-IN" dirty="0"/>
              <a:t>Pod to Service</a:t>
            </a:r>
          </a:p>
        </p:txBody>
      </p:sp>
      <p:sp>
        <p:nvSpPr>
          <p:cNvPr id="3" name="Content Placeholder 2">
            <a:extLst>
              <a:ext uri="{FF2B5EF4-FFF2-40B4-BE49-F238E27FC236}">
                <a16:creationId xmlns:a16="http://schemas.microsoft.com/office/drawing/2014/main" id="{F919EDE9-A09F-4768-9A73-74C6A063C54B}"/>
              </a:ext>
            </a:extLst>
          </p:cNvPr>
          <p:cNvSpPr>
            <a:spLocks noGrp="1"/>
          </p:cNvSpPr>
          <p:nvPr>
            <p:ph sz="quarter" idx="12"/>
          </p:nvPr>
        </p:nvSpPr>
        <p:spPr/>
        <p:txBody>
          <a:bodyPr>
            <a:normAutofit fontScale="92500"/>
          </a:bodyPr>
          <a:lstStyle/>
          <a:p>
            <a:r>
              <a:rPr lang="en-US" dirty="0"/>
              <a:t>The packet first leaves the Pod through the eth0 interface attached to the Pod’s network namespace (1). </a:t>
            </a:r>
          </a:p>
          <a:p>
            <a:r>
              <a:rPr lang="en-US" dirty="0"/>
              <a:t>Then it travels through the virtual Ethernet device to the bridge (2). </a:t>
            </a:r>
          </a:p>
          <a:p>
            <a:r>
              <a:rPr lang="en-US" dirty="0"/>
              <a:t>The ARP protocol running on the bridge does not know about the Service and so it transfers the packet out through the default route — eth0 (3). </a:t>
            </a:r>
          </a:p>
          <a:p>
            <a:r>
              <a:rPr lang="en-US" dirty="0"/>
              <a:t>Here, something different happens. Before being accepted at eth0, the packet is filtered through iptables. </a:t>
            </a:r>
          </a:p>
          <a:p>
            <a:r>
              <a:rPr lang="en-US" dirty="0"/>
              <a:t>After receiving the packet, iptables uses the rules installed on the Node by </a:t>
            </a:r>
            <a:r>
              <a:rPr lang="en-US" dirty="0" err="1"/>
              <a:t>kube</a:t>
            </a:r>
            <a:r>
              <a:rPr lang="en-US" dirty="0"/>
              <a:t>-proxy in response to Service or Pod events to rewrite the destination of the packet from the Service IP to a specific Pod IP (4).</a:t>
            </a:r>
          </a:p>
        </p:txBody>
      </p:sp>
    </p:spTree>
    <p:extLst>
      <p:ext uri="{BB962C8B-B14F-4D97-AF65-F5344CB8AC3E}">
        <p14:creationId xmlns:p14="http://schemas.microsoft.com/office/powerpoint/2010/main" val="42729590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E1DD-9482-4D87-9492-4BF54B03229B}"/>
              </a:ext>
            </a:extLst>
          </p:cNvPr>
          <p:cNvSpPr>
            <a:spLocks noGrp="1"/>
          </p:cNvSpPr>
          <p:nvPr>
            <p:ph type="title"/>
          </p:nvPr>
        </p:nvSpPr>
        <p:spPr/>
        <p:txBody>
          <a:bodyPr/>
          <a:lstStyle/>
          <a:p>
            <a:r>
              <a:rPr lang="en-IN" dirty="0"/>
              <a:t>Pod to Service</a:t>
            </a:r>
          </a:p>
        </p:txBody>
      </p:sp>
      <p:sp>
        <p:nvSpPr>
          <p:cNvPr id="3" name="Content Placeholder 2">
            <a:extLst>
              <a:ext uri="{FF2B5EF4-FFF2-40B4-BE49-F238E27FC236}">
                <a16:creationId xmlns:a16="http://schemas.microsoft.com/office/drawing/2014/main" id="{F919EDE9-A09F-4768-9A73-74C6A063C54B}"/>
              </a:ext>
            </a:extLst>
          </p:cNvPr>
          <p:cNvSpPr>
            <a:spLocks noGrp="1"/>
          </p:cNvSpPr>
          <p:nvPr>
            <p:ph sz="quarter" idx="12"/>
          </p:nvPr>
        </p:nvSpPr>
        <p:spPr/>
        <p:txBody>
          <a:bodyPr>
            <a:normAutofit/>
          </a:bodyPr>
          <a:lstStyle/>
          <a:p>
            <a:r>
              <a:rPr lang="en-US" dirty="0"/>
              <a:t>The packet is now destined to reach Pod 4 rather than the Service’s virtual IP.</a:t>
            </a:r>
          </a:p>
          <a:p>
            <a:r>
              <a:rPr lang="en-US" dirty="0"/>
              <a:t>The Linux kernel’s </a:t>
            </a:r>
            <a:r>
              <a:rPr lang="en-US" dirty="0" err="1"/>
              <a:t>conntrack</a:t>
            </a:r>
            <a:r>
              <a:rPr lang="en-US" dirty="0"/>
              <a:t> utility is leveraged by iptables to remember the Pod choice that was made so future traffic is routed to the same Pod (barring any scaling events). </a:t>
            </a:r>
          </a:p>
          <a:p>
            <a:r>
              <a:rPr lang="en-US" dirty="0"/>
              <a:t>In essence, iptables has done in-cluster load balancing directly on the Node. Traffic then flows to the Pod using the Pod-to-Pod routing we’ve already examined (5).</a:t>
            </a:r>
          </a:p>
        </p:txBody>
      </p:sp>
    </p:spTree>
    <p:extLst>
      <p:ext uri="{BB962C8B-B14F-4D97-AF65-F5344CB8AC3E}">
        <p14:creationId xmlns:p14="http://schemas.microsoft.com/office/powerpoint/2010/main" val="15418410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B23AA70-FF86-4B62-B079-53D1A06C86D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00201"/>
            <a:ext cx="8382000" cy="4848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6A4A30-AE9B-45E2-B275-74D178836539}"/>
              </a:ext>
            </a:extLst>
          </p:cNvPr>
          <p:cNvSpPr txBox="1"/>
          <p:nvPr/>
        </p:nvSpPr>
        <p:spPr>
          <a:xfrm>
            <a:off x="4522492" y="609601"/>
            <a:ext cx="2707344" cy="584775"/>
          </a:xfrm>
          <a:prstGeom prst="rect">
            <a:avLst/>
          </a:prstGeom>
          <a:noFill/>
        </p:spPr>
        <p:txBody>
          <a:bodyPr wrap="none" rtlCol="0">
            <a:spAutoFit/>
          </a:bodyPr>
          <a:lstStyle/>
          <a:p>
            <a:r>
              <a:rPr lang="en-IN" sz="3200" b="1" dirty="0">
                <a:solidFill>
                  <a:srgbClr val="FF0000"/>
                </a:solidFill>
              </a:rPr>
              <a:t>Service to POD</a:t>
            </a:r>
          </a:p>
        </p:txBody>
      </p:sp>
    </p:spTree>
    <p:extLst>
      <p:ext uri="{BB962C8B-B14F-4D97-AF65-F5344CB8AC3E}">
        <p14:creationId xmlns:p14="http://schemas.microsoft.com/office/powerpoint/2010/main" val="14502843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66FF-7734-45B3-A7DF-ECB8361C4B66}"/>
              </a:ext>
            </a:extLst>
          </p:cNvPr>
          <p:cNvSpPr>
            <a:spLocks noGrp="1"/>
          </p:cNvSpPr>
          <p:nvPr>
            <p:ph type="title"/>
          </p:nvPr>
        </p:nvSpPr>
        <p:spPr/>
        <p:txBody>
          <a:bodyPr/>
          <a:lstStyle/>
          <a:p>
            <a:r>
              <a:rPr lang="en-IN" dirty="0"/>
              <a:t>Using DNS</a:t>
            </a:r>
          </a:p>
        </p:txBody>
      </p:sp>
      <p:sp>
        <p:nvSpPr>
          <p:cNvPr id="3" name="Content Placeholder 2">
            <a:extLst>
              <a:ext uri="{FF2B5EF4-FFF2-40B4-BE49-F238E27FC236}">
                <a16:creationId xmlns:a16="http://schemas.microsoft.com/office/drawing/2014/main" id="{7DD7B6BA-C6AF-4936-847D-2745BD0BFA8B}"/>
              </a:ext>
            </a:extLst>
          </p:cNvPr>
          <p:cNvSpPr>
            <a:spLocks noGrp="1"/>
          </p:cNvSpPr>
          <p:nvPr>
            <p:ph sz="quarter" idx="12"/>
          </p:nvPr>
        </p:nvSpPr>
        <p:spPr/>
        <p:txBody>
          <a:bodyPr>
            <a:normAutofit fontScale="92500" lnSpcReduction="20000"/>
          </a:bodyPr>
          <a:lstStyle/>
          <a:p>
            <a:r>
              <a:rPr lang="en-US" dirty="0"/>
              <a:t>Kubernetes can optionally use DNS to avoid having to hard-code a Service’s cluster IP address into your application. </a:t>
            </a:r>
          </a:p>
          <a:p>
            <a:r>
              <a:rPr lang="en-US" dirty="0"/>
              <a:t>Kubernetes DNS runs as a regular Kubernetes Service that is scheduled on the cluster. </a:t>
            </a:r>
          </a:p>
          <a:p>
            <a:r>
              <a:rPr lang="en-US" dirty="0"/>
              <a:t>It configures the </a:t>
            </a:r>
            <a:r>
              <a:rPr lang="en-US" dirty="0" err="1"/>
              <a:t>kubelets</a:t>
            </a:r>
            <a:r>
              <a:rPr lang="en-US" dirty="0"/>
              <a:t> running on each Node so that containers use the DNS Service’s IP to resolve DNS names. </a:t>
            </a:r>
          </a:p>
          <a:p>
            <a:r>
              <a:rPr lang="en-US" dirty="0"/>
              <a:t>Every Service defined in the cluster (including the DNS server itself) is assigned a DNS name. </a:t>
            </a:r>
          </a:p>
          <a:p>
            <a:r>
              <a:rPr lang="en-US" dirty="0"/>
              <a:t>DNS records resolve DNS names to the cluster IP of the Service or the IP of a POD, depending on your needs. </a:t>
            </a:r>
          </a:p>
          <a:p>
            <a:r>
              <a:rPr lang="en-US" dirty="0"/>
              <a:t>SRV records are used to specify particular named ports for running Services.</a:t>
            </a:r>
            <a:endParaRPr lang="en-IN" dirty="0"/>
          </a:p>
        </p:txBody>
      </p:sp>
    </p:spTree>
    <p:extLst>
      <p:ext uri="{BB962C8B-B14F-4D97-AF65-F5344CB8AC3E}">
        <p14:creationId xmlns:p14="http://schemas.microsoft.com/office/powerpoint/2010/main" val="243768029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66FF-7734-45B3-A7DF-ECB8361C4B66}"/>
              </a:ext>
            </a:extLst>
          </p:cNvPr>
          <p:cNvSpPr>
            <a:spLocks noGrp="1"/>
          </p:cNvSpPr>
          <p:nvPr>
            <p:ph type="title"/>
          </p:nvPr>
        </p:nvSpPr>
        <p:spPr/>
        <p:txBody>
          <a:bodyPr/>
          <a:lstStyle/>
          <a:p>
            <a:r>
              <a:rPr lang="en-IN" dirty="0"/>
              <a:t>Using DNS</a:t>
            </a:r>
          </a:p>
        </p:txBody>
      </p:sp>
      <p:sp>
        <p:nvSpPr>
          <p:cNvPr id="3" name="Content Placeholder 2">
            <a:extLst>
              <a:ext uri="{FF2B5EF4-FFF2-40B4-BE49-F238E27FC236}">
                <a16:creationId xmlns:a16="http://schemas.microsoft.com/office/drawing/2014/main" id="{7DD7B6BA-C6AF-4936-847D-2745BD0BFA8B}"/>
              </a:ext>
            </a:extLst>
          </p:cNvPr>
          <p:cNvSpPr>
            <a:spLocks noGrp="1"/>
          </p:cNvSpPr>
          <p:nvPr>
            <p:ph sz="quarter" idx="12"/>
          </p:nvPr>
        </p:nvSpPr>
        <p:spPr/>
        <p:txBody>
          <a:bodyPr>
            <a:normAutofit/>
          </a:bodyPr>
          <a:lstStyle/>
          <a:p>
            <a:r>
              <a:rPr lang="en-US" dirty="0"/>
              <a:t>A DNS Pod consists of three separate containers:</a:t>
            </a:r>
          </a:p>
          <a:p>
            <a:r>
              <a:rPr lang="en-US" dirty="0" err="1"/>
              <a:t>kubedns</a:t>
            </a:r>
            <a:r>
              <a:rPr lang="en-US" dirty="0"/>
              <a:t>: watches the Kubernetes master for changes in Services and Endpoints, and maintains in-memory lookup structures to serve DNS requests.</a:t>
            </a:r>
          </a:p>
          <a:p>
            <a:r>
              <a:rPr lang="en-US" dirty="0" err="1"/>
              <a:t>dnsmasq</a:t>
            </a:r>
            <a:r>
              <a:rPr lang="en-US" dirty="0"/>
              <a:t>: adds DNS caching to improve performance.</a:t>
            </a:r>
          </a:p>
          <a:p>
            <a:r>
              <a:rPr lang="en-US" dirty="0"/>
              <a:t>sidecar: provides a single health check endpoint to perform </a:t>
            </a:r>
            <a:r>
              <a:rPr lang="en-US" dirty="0" err="1"/>
              <a:t>healthchecks</a:t>
            </a:r>
            <a:r>
              <a:rPr lang="en-US" dirty="0"/>
              <a:t> for </a:t>
            </a:r>
            <a:r>
              <a:rPr lang="en-US" dirty="0" err="1"/>
              <a:t>dnsmasq</a:t>
            </a:r>
            <a:r>
              <a:rPr lang="en-US" dirty="0"/>
              <a:t> and </a:t>
            </a:r>
            <a:r>
              <a:rPr lang="en-US" dirty="0" err="1"/>
              <a:t>kubedns</a:t>
            </a:r>
            <a:r>
              <a:rPr lang="en-US" dirty="0"/>
              <a:t>.</a:t>
            </a:r>
            <a:endParaRPr lang="en-IN" dirty="0"/>
          </a:p>
        </p:txBody>
      </p:sp>
    </p:spTree>
    <p:extLst>
      <p:ext uri="{BB962C8B-B14F-4D97-AF65-F5344CB8AC3E}">
        <p14:creationId xmlns:p14="http://schemas.microsoft.com/office/powerpoint/2010/main" val="3440595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rtual Machine vs Docker Example - What Is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894" y="1295400"/>
            <a:ext cx="9099550" cy="473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254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 Architecture</a:t>
            </a:r>
          </a:p>
        </p:txBody>
      </p:sp>
      <p:pic>
        <p:nvPicPr>
          <p:cNvPr id="4098" name="Picture 2" descr="Learn Docker by building a Micro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489" y="1524000"/>
            <a:ext cx="872345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2285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500444-FA28-406A-A379-E5934BEBAB27}"/>
              </a:ext>
            </a:extLst>
          </p:cNvPr>
          <p:cNvSpPr>
            <a:spLocks noGrp="1"/>
          </p:cNvSpPr>
          <p:nvPr>
            <p:ph sz="quarter" idx="12"/>
          </p:nvPr>
        </p:nvSpPr>
        <p:spPr/>
        <p:txBody>
          <a:bodyPr/>
          <a:lstStyle/>
          <a:p>
            <a:r>
              <a:rPr lang="en-US" dirty="0"/>
              <a:t>Ingress — getting traffic into your cluster — is a problem to solve. </a:t>
            </a:r>
          </a:p>
          <a:p>
            <a:r>
              <a:rPr lang="en-US" dirty="0"/>
              <a:t>Again, this is specific to the network you are running, but in general, Ingress is divided into two solutions that work on different parts of the network stack: </a:t>
            </a:r>
          </a:p>
          <a:p>
            <a:r>
              <a:rPr lang="en-US" dirty="0"/>
              <a:t>(1) a Service </a:t>
            </a:r>
            <a:r>
              <a:rPr lang="en-US" dirty="0" err="1"/>
              <a:t>LoadBalancer</a:t>
            </a:r>
            <a:r>
              <a:rPr lang="en-US" dirty="0"/>
              <a:t> and</a:t>
            </a:r>
          </a:p>
          <a:p>
            <a:r>
              <a:rPr lang="en-US" dirty="0"/>
              <a:t> (2) an Ingress controller.</a:t>
            </a:r>
            <a:endParaRPr lang="en-IN" dirty="0"/>
          </a:p>
        </p:txBody>
      </p:sp>
      <p:sp>
        <p:nvSpPr>
          <p:cNvPr id="3" name="Title 2">
            <a:extLst>
              <a:ext uri="{FF2B5EF4-FFF2-40B4-BE49-F238E27FC236}">
                <a16:creationId xmlns:a16="http://schemas.microsoft.com/office/drawing/2014/main" id="{D241F2FB-7ED5-4D63-A626-6E485AFE4FC9}"/>
              </a:ext>
            </a:extLst>
          </p:cNvPr>
          <p:cNvSpPr>
            <a:spLocks noGrp="1"/>
          </p:cNvSpPr>
          <p:nvPr>
            <p:ph type="title"/>
          </p:nvPr>
        </p:nvSpPr>
        <p:spPr/>
        <p:txBody>
          <a:bodyPr/>
          <a:lstStyle/>
          <a:p>
            <a:r>
              <a:rPr lang="en-IN" dirty="0"/>
              <a:t>Ingress — Routing Internet traffic to Kubernetes</a:t>
            </a:r>
          </a:p>
        </p:txBody>
      </p:sp>
    </p:spTree>
    <p:extLst>
      <p:ext uri="{BB962C8B-B14F-4D97-AF65-F5344CB8AC3E}">
        <p14:creationId xmlns:p14="http://schemas.microsoft.com/office/powerpoint/2010/main" val="30336523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6F777-8D43-4BFB-B61D-7BF92B21DCAD}"/>
              </a:ext>
            </a:extLst>
          </p:cNvPr>
          <p:cNvSpPr>
            <a:spLocks noGrp="1"/>
          </p:cNvSpPr>
          <p:nvPr>
            <p:ph sz="quarter" idx="12"/>
          </p:nvPr>
        </p:nvSpPr>
        <p:spPr/>
        <p:txBody>
          <a:bodyPr/>
          <a:lstStyle/>
          <a:p>
            <a:r>
              <a:rPr lang="en-US" dirty="0"/>
              <a:t>When you create a Kubernetes Service you can optionally specify a </a:t>
            </a:r>
            <a:r>
              <a:rPr lang="en-US" dirty="0" err="1"/>
              <a:t>LoadBalancer</a:t>
            </a:r>
            <a:r>
              <a:rPr lang="en-US" dirty="0"/>
              <a:t> to go with it. </a:t>
            </a:r>
          </a:p>
          <a:p>
            <a:r>
              <a:rPr lang="en-US" dirty="0"/>
              <a:t>The implementation of the </a:t>
            </a:r>
            <a:r>
              <a:rPr lang="en-US" dirty="0" err="1"/>
              <a:t>LoadBalancer</a:t>
            </a:r>
            <a:r>
              <a:rPr lang="en-US" dirty="0"/>
              <a:t> is provided by a cloud controller that knows how to create a load balancer for your service. </a:t>
            </a:r>
          </a:p>
          <a:p>
            <a:r>
              <a:rPr lang="en-US" dirty="0"/>
              <a:t>Once your Service is created, it will advertise the IP address for the load balancer. </a:t>
            </a:r>
          </a:p>
          <a:p>
            <a:r>
              <a:rPr lang="en-US" dirty="0"/>
              <a:t>As an end user, you can start directing traffic to the load balancer to begin communicating with your Service</a:t>
            </a:r>
            <a:endParaRPr lang="en-IN" dirty="0"/>
          </a:p>
        </p:txBody>
      </p:sp>
      <p:sp>
        <p:nvSpPr>
          <p:cNvPr id="3" name="Title 2">
            <a:extLst>
              <a:ext uri="{FF2B5EF4-FFF2-40B4-BE49-F238E27FC236}">
                <a16:creationId xmlns:a16="http://schemas.microsoft.com/office/drawing/2014/main" id="{D38C19FA-B35A-4267-9E62-44FA80F05821}"/>
              </a:ext>
            </a:extLst>
          </p:cNvPr>
          <p:cNvSpPr>
            <a:spLocks noGrp="1"/>
          </p:cNvSpPr>
          <p:nvPr>
            <p:ph type="title"/>
          </p:nvPr>
        </p:nvSpPr>
        <p:spPr/>
        <p:txBody>
          <a:bodyPr/>
          <a:lstStyle/>
          <a:p>
            <a:r>
              <a:rPr lang="en-IN" dirty="0"/>
              <a:t>Layer 4 Ingress: </a:t>
            </a:r>
            <a:r>
              <a:rPr lang="en-IN" dirty="0" err="1"/>
              <a:t>LoadBalancer</a:t>
            </a:r>
            <a:endParaRPr lang="en-IN" dirty="0"/>
          </a:p>
        </p:txBody>
      </p:sp>
    </p:spTree>
    <p:extLst>
      <p:ext uri="{BB962C8B-B14F-4D97-AF65-F5344CB8AC3E}">
        <p14:creationId xmlns:p14="http://schemas.microsoft.com/office/powerpoint/2010/main" val="205183115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F1DF245C-5E8C-4392-9369-14EF75946C9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1143000"/>
            <a:ext cx="6675437"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4807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EDB5133-49B5-451F-A742-AABCD3AE8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1600200"/>
            <a:ext cx="8594287"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7FF360-F046-4EDB-B4EB-CB9E3614E2B0}"/>
              </a:ext>
            </a:extLst>
          </p:cNvPr>
          <p:cNvSpPr txBox="1"/>
          <p:nvPr/>
        </p:nvSpPr>
        <p:spPr>
          <a:xfrm>
            <a:off x="4191000" y="585231"/>
            <a:ext cx="2836610" cy="523220"/>
          </a:xfrm>
          <a:prstGeom prst="rect">
            <a:avLst/>
          </a:prstGeom>
          <a:noFill/>
        </p:spPr>
        <p:txBody>
          <a:bodyPr wrap="none" rtlCol="0">
            <a:spAutoFit/>
          </a:bodyPr>
          <a:lstStyle/>
          <a:p>
            <a:r>
              <a:rPr lang="en-IN" sz="2800" dirty="0">
                <a:solidFill>
                  <a:srgbClr val="FF0000"/>
                </a:solidFill>
              </a:rPr>
              <a:t>Ingress Controller </a:t>
            </a:r>
          </a:p>
        </p:txBody>
      </p:sp>
    </p:spTree>
    <p:extLst>
      <p:ext uri="{BB962C8B-B14F-4D97-AF65-F5344CB8AC3E}">
        <p14:creationId xmlns:p14="http://schemas.microsoft.com/office/powerpoint/2010/main" val="2601630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8B32-73F3-4F66-A916-93DCBF6BFBBE}"/>
              </a:ext>
            </a:extLst>
          </p:cNvPr>
          <p:cNvSpPr>
            <a:spLocks noGrp="1"/>
          </p:cNvSpPr>
          <p:nvPr>
            <p:ph type="title"/>
          </p:nvPr>
        </p:nvSpPr>
        <p:spPr/>
        <p:txBody>
          <a:bodyPr/>
          <a:lstStyle/>
          <a:p>
            <a:r>
              <a:rPr lang="en-IN" dirty="0"/>
              <a:t>Docker Security</a:t>
            </a:r>
          </a:p>
        </p:txBody>
      </p:sp>
      <p:sp>
        <p:nvSpPr>
          <p:cNvPr id="3" name="Content Placeholder 2">
            <a:extLst>
              <a:ext uri="{FF2B5EF4-FFF2-40B4-BE49-F238E27FC236}">
                <a16:creationId xmlns:a16="http://schemas.microsoft.com/office/drawing/2014/main" id="{1BFE793D-AB3C-4289-AF43-F876FDA928EF}"/>
              </a:ext>
            </a:extLst>
          </p:cNvPr>
          <p:cNvSpPr>
            <a:spLocks noGrp="1"/>
          </p:cNvSpPr>
          <p:nvPr>
            <p:ph sz="quarter" idx="12"/>
          </p:nvPr>
        </p:nvSpPr>
        <p:spPr/>
        <p:txBody>
          <a:bodyPr>
            <a:normAutofit fontScale="92500"/>
          </a:bodyPr>
          <a:lstStyle/>
          <a:p>
            <a:r>
              <a:rPr lang="en-US" dirty="0"/>
              <a:t>Docker container security is more complicated, largely because a typical Docker environment has many more moving parts. Those parts include:</a:t>
            </a:r>
          </a:p>
          <a:p>
            <a:pPr lvl="1"/>
            <a:r>
              <a:rPr lang="en-US" dirty="0"/>
              <a:t>Your containers. You probably have multiple Docker container images, each hosting individual microservices. You probably also have multiple instances of each image running at a given time. Each of those images and instances needs to be secured and monitored separately.</a:t>
            </a:r>
          </a:p>
          <a:p>
            <a:pPr lvl="1"/>
            <a:r>
              <a:rPr lang="en-US" dirty="0"/>
              <a:t>The Docker daemon, which needs to be secured to keep the containers it hosts safe.</a:t>
            </a:r>
          </a:p>
          <a:p>
            <a:pPr lvl="1"/>
            <a:r>
              <a:rPr lang="en-US" dirty="0"/>
              <a:t>The host server, which could be bare metal or a virtual machine.</a:t>
            </a:r>
          </a:p>
          <a:p>
            <a:pPr lvl="1"/>
            <a:r>
              <a:rPr lang="en-US" dirty="0"/>
              <a:t>If you host your containers in the cloud using a service like ECS, that is another layer to secure.</a:t>
            </a:r>
          </a:p>
          <a:p>
            <a:pPr lvl="1"/>
            <a:r>
              <a:rPr lang="en-US" dirty="0"/>
              <a:t>Overlay networks and APIs that facilitate communication between containers.</a:t>
            </a:r>
          </a:p>
          <a:p>
            <a:pPr lvl="1"/>
            <a:r>
              <a:rPr lang="en-US" dirty="0"/>
              <a:t>Data volumes or other storage systems that exist externally from your containers</a:t>
            </a:r>
            <a:endParaRPr lang="en-IN" dirty="0"/>
          </a:p>
        </p:txBody>
      </p:sp>
    </p:spTree>
    <p:extLst>
      <p:ext uri="{BB962C8B-B14F-4D97-AF65-F5344CB8AC3E}">
        <p14:creationId xmlns:p14="http://schemas.microsoft.com/office/powerpoint/2010/main" val="408394511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8B32-73F3-4F66-A916-93DCBF6BFBBE}"/>
              </a:ext>
            </a:extLst>
          </p:cNvPr>
          <p:cNvSpPr>
            <a:spLocks noGrp="1"/>
          </p:cNvSpPr>
          <p:nvPr>
            <p:ph type="title"/>
          </p:nvPr>
        </p:nvSpPr>
        <p:spPr/>
        <p:txBody>
          <a:bodyPr/>
          <a:lstStyle/>
          <a:p>
            <a:r>
              <a:rPr lang="en-IN" dirty="0"/>
              <a:t>Docker Security</a:t>
            </a:r>
          </a:p>
        </p:txBody>
      </p:sp>
      <p:pic>
        <p:nvPicPr>
          <p:cNvPr id="4098" name="Picture 2">
            <a:extLst>
              <a:ext uri="{FF2B5EF4-FFF2-40B4-BE49-F238E27FC236}">
                <a16:creationId xmlns:a16="http://schemas.microsoft.com/office/drawing/2014/main" id="{6DE6D996-3DFF-4F0C-B8D8-DDC71FB5E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70164"/>
            <a:ext cx="9144000" cy="171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9757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FF535-A8F7-4F15-992B-E8AC8EB225EB}"/>
              </a:ext>
            </a:extLst>
          </p:cNvPr>
          <p:cNvSpPr>
            <a:spLocks noGrp="1"/>
          </p:cNvSpPr>
          <p:nvPr>
            <p:ph sz="quarter" idx="12"/>
          </p:nvPr>
        </p:nvSpPr>
        <p:spPr/>
        <p:txBody>
          <a:bodyPr>
            <a:normAutofit/>
          </a:bodyPr>
          <a:lstStyle/>
          <a:p>
            <a:r>
              <a:rPr lang="en-US" dirty="0"/>
              <a:t>Whether image comes from an official one, such as NGINX, Redis, Ubuntu, or Alpine Linux; or one from a total stranger.</a:t>
            </a:r>
          </a:p>
          <a:p>
            <a:r>
              <a:rPr lang="en-US" dirty="0"/>
              <a:t>USE PRIVATE OR TRUSTED REPOSITORIES</a:t>
            </a:r>
          </a:p>
          <a:p>
            <a:r>
              <a:rPr lang="en-US" dirty="0"/>
              <a:t>In Docker Hub, the images are always scanned and reviewed by Docker’s Security Scanning Service.</a:t>
            </a:r>
          </a:p>
          <a:p>
            <a:r>
              <a:rPr lang="en-US" dirty="0"/>
              <a:t>Docker Cloud and Docker Hub can scan images in private repositories to verify that they are free from known security vulnerabilities or exposures, and report the results of the scan for each image tag.</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263332285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FF535-A8F7-4F15-992B-E8AC8EB225EB}"/>
              </a:ext>
            </a:extLst>
          </p:cNvPr>
          <p:cNvSpPr>
            <a:spLocks noGrp="1"/>
          </p:cNvSpPr>
          <p:nvPr>
            <p:ph sz="quarter" idx="12"/>
          </p:nvPr>
        </p:nvSpPr>
        <p:spPr/>
        <p:txBody>
          <a:bodyPr>
            <a:normAutofit/>
          </a:bodyPr>
          <a:lstStyle/>
          <a:p>
            <a:r>
              <a:rPr lang="en-US" dirty="0"/>
              <a:t>USE DOCKER CONTENT TRUST</a:t>
            </a:r>
          </a:p>
          <a:p>
            <a:r>
              <a:rPr lang="en-US" dirty="0"/>
              <a:t>Before a publisher pushes an image to a remote registry, Docker Engine signs the image locally with the publisher’s private key. </a:t>
            </a:r>
          </a:p>
          <a:p>
            <a:r>
              <a:rPr lang="en-US" dirty="0"/>
              <a:t>When you later pull this image, Docker Engine uses the publisher’s public key to verify that the image you are about to run is exactly what the publisher created, has not been tampered with and is up to date.</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54430041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FF535-A8F7-4F15-992B-E8AC8EB225EB}"/>
              </a:ext>
            </a:extLst>
          </p:cNvPr>
          <p:cNvSpPr>
            <a:spLocks noGrp="1"/>
          </p:cNvSpPr>
          <p:nvPr>
            <p:ph sz="quarter" idx="12"/>
          </p:nvPr>
        </p:nvSpPr>
        <p:spPr/>
        <p:txBody>
          <a:bodyPr>
            <a:normAutofit/>
          </a:bodyPr>
          <a:lstStyle/>
          <a:p>
            <a:r>
              <a:rPr lang="en-US" dirty="0"/>
              <a:t>Docker Bench Security</a:t>
            </a:r>
          </a:p>
          <a:p>
            <a:r>
              <a:rPr lang="en-US" dirty="0"/>
              <a:t>The tool was based on the recommendations in the CIS Docker 1.13 Benchmark, and run checks against the following six areas:</a:t>
            </a:r>
          </a:p>
          <a:p>
            <a:pPr lvl="1"/>
            <a:r>
              <a:rPr lang="en-IN" dirty="0"/>
              <a:t>Host configuration</a:t>
            </a:r>
          </a:p>
          <a:p>
            <a:pPr lvl="1"/>
            <a:r>
              <a:rPr lang="en-IN" dirty="0"/>
              <a:t>Docker daemon configuration</a:t>
            </a:r>
          </a:p>
          <a:p>
            <a:pPr lvl="1"/>
            <a:r>
              <a:rPr lang="en-IN" dirty="0"/>
              <a:t>Docker daemon configuration files</a:t>
            </a:r>
          </a:p>
          <a:p>
            <a:pPr lvl="1"/>
            <a:r>
              <a:rPr lang="en-IN" dirty="0"/>
              <a:t>Container images and build files</a:t>
            </a:r>
          </a:p>
          <a:p>
            <a:pPr lvl="1"/>
            <a:r>
              <a:rPr lang="en-IN" dirty="0"/>
              <a:t>Container runtime</a:t>
            </a:r>
          </a:p>
          <a:p>
            <a:pPr lvl="1"/>
            <a:r>
              <a:rPr lang="en-IN" dirty="0"/>
              <a:t>Docker security operations</a:t>
            </a:r>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25155438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pic>
        <p:nvPicPr>
          <p:cNvPr id="11" name="Picture 10">
            <a:extLst>
              <a:ext uri="{FF2B5EF4-FFF2-40B4-BE49-F238E27FC236}">
                <a16:creationId xmlns:a16="http://schemas.microsoft.com/office/drawing/2014/main" id="{0B752419-F245-411F-AF7B-449AF1868C2D}"/>
              </a:ext>
            </a:extLst>
          </p:cNvPr>
          <p:cNvPicPr>
            <a:picLocks noChangeAspect="1"/>
          </p:cNvPicPr>
          <p:nvPr/>
        </p:nvPicPr>
        <p:blipFill>
          <a:blip r:embed="rId2"/>
          <a:stretch>
            <a:fillRect/>
          </a:stretch>
        </p:blipFill>
        <p:spPr>
          <a:xfrm>
            <a:off x="1524000" y="1295400"/>
            <a:ext cx="9144000" cy="5143500"/>
          </a:xfrm>
          <a:prstGeom prst="rect">
            <a:avLst/>
          </a:prstGeom>
        </p:spPr>
      </p:pic>
    </p:spTree>
    <p:extLst>
      <p:ext uri="{BB962C8B-B14F-4D97-AF65-F5344CB8AC3E}">
        <p14:creationId xmlns:p14="http://schemas.microsoft.com/office/powerpoint/2010/main" val="162859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 Architecture</a:t>
            </a:r>
          </a:p>
        </p:txBody>
      </p:sp>
      <p:pic>
        <p:nvPicPr>
          <p:cNvPr id="2050" name="Picture 2" descr="Dock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95401"/>
            <a:ext cx="60960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5526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pic>
        <p:nvPicPr>
          <p:cNvPr id="9" name="Picture 8">
            <a:extLst>
              <a:ext uri="{FF2B5EF4-FFF2-40B4-BE49-F238E27FC236}">
                <a16:creationId xmlns:a16="http://schemas.microsoft.com/office/drawing/2014/main" id="{D02FA9AE-86FF-431E-A3CD-C9925EF96704}"/>
              </a:ext>
            </a:extLst>
          </p:cNvPr>
          <p:cNvPicPr>
            <a:picLocks noChangeAspect="1"/>
          </p:cNvPicPr>
          <p:nvPr/>
        </p:nvPicPr>
        <p:blipFill rotWithShape="1">
          <a:blip r:embed="rId2"/>
          <a:srcRect b="3704"/>
          <a:stretch/>
        </p:blipFill>
        <p:spPr>
          <a:xfrm>
            <a:off x="1515665" y="1371600"/>
            <a:ext cx="9144000" cy="4953000"/>
          </a:xfrm>
          <a:prstGeom prst="rect">
            <a:avLst/>
          </a:prstGeom>
        </p:spPr>
      </p:pic>
    </p:spTree>
    <p:extLst>
      <p:ext uri="{BB962C8B-B14F-4D97-AF65-F5344CB8AC3E}">
        <p14:creationId xmlns:p14="http://schemas.microsoft.com/office/powerpoint/2010/main" val="23292245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p:txBody>
          <a:bodyPr>
            <a:normAutofit fontScale="92500" lnSpcReduction="20000"/>
          </a:bodyPr>
          <a:lstStyle/>
          <a:p>
            <a:r>
              <a:rPr lang="en-US" dirty="0"/>
              <a:t>With respect to Docker focus on two points:</a:t>
            </a:r>
          </a:p>
          <a:p>
            <a:pPr lvl="1"/>
            <a:r>
              <a:rPr lang="en-US" dirty="0"/>
              <a:t>Containers running in privileged mode</a:t>
            </a:r>
          </a:p>
          <a:p>
            <a:pPr lvl="1"/>
            <a:r>
              <a:rPr lang="en-US" dirty="0"/>
              <a:t> Excess privileges used by containers</a:t>
            </a:r>
          </a:p>
          <a:p>
            <a:r>
              <a:rPr lang="en-US" dirty="0"/>
              <a:t>Starting with the first point, you can run a Docker container with the --privileged switch.</a:t>
            </a:r>
          </a:p>
          <a:p>
            <a:r>
              <a:rPr lang="en-US" dirty="0"/>
              <a:t>What this does is give extended privileges to this container.</a:t>
            </a:r>
          </a:p>
          <a:p>
            <a:r>
              <a:rPr lang="en-US" dirty="0"/>
              <a:t>It gives all capabilities to the container, and it also lifts all the limitations enforced by the device </a:t>
            </a:r>
            <a:r>
              <a:rPr lang="en-US" dirty="0" err="1"/>
              <a:t>cgroup</a:t>
            </a:r>
            <a:r>
              <a:rPr lang="en-US" dirty="0"/>
              <a:t> controller. </a:t>
            </a:r>
          </a:p>
          <a:p>
            <a:r>
              <a:rPr lang="en-US" dirty="0"/>
              <a:t>In other words, the container can then do almost everything that the host can do. </a:t>
            </a:r>
          </a:p>
          <a:p>
            <a:r>
              <a:rPr lang="en-US" dirty="0"/>
              <a:t>This flag exists to allow special use-cases, like running Docker within Docker.</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92110048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a:bodyPr>
          <a:lstStyle/>
          <a:p>
            <a:r>
              <a:rPr lang="en-US" dirty="0"/>
              <a:t>DROP UNNECESSARY PRIVILEGES AND CAPABILITIES.</a:t>
            </a:r>
          </a:p>
          <a:p>
            <a:r>
              <a:rPr lang="en-US" dirty="0"/>
              <a:t>Consider these questions:</a:t>
            </a:r>
          </a:p>
          <a:p>
            <a:r>
              <a:rPr lang="en-US" dirty="0"/>
              <a:t>What kind of network connectivity does your application need?</a:t>
            </a:r>
          </a:p>
          <a:p>
            <a:r>
              <a:rPr lang="en-US" dirty="0"/>
              <a:t>Does it need raw socket access?</a:t>
            </a:r>
          </a:p>
          <a:p>
            <a:r>
              <a:rPr lang="en-US" dirty="0"/>
              <a:t>Does it need to send and receive UDP requests? If not, then deny it those capabilities.</a:t>
            </a:r>
          </a:p>
          <a:p>
            <a:r>
              <a:rPr lang="en-US" dirty="0"/>
              <a:t>If not, then deny it those capabilities.</a:t>
            </a:r>
          </a:p>
          <a:p>
            <a:r>
              <a:rPr lang="en-US" dirty="0"/>
              <a:t>To do so, make use of the --cap-drop and --cap-add switches.</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961694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a:bodyPr>
          <a:lstStyle/>
          <a:p>
            <a:r>
              <a:rPr lang="en-US" dirty="0"/>
              <a:t>docker run \</a:t>
            </a:r>
          </a:p>
          <a:p>
            <a:r>
              <a:rPr lang="en-US" dirty="0"/>
              <a:t>--cap-drop SETPCAP \</a:t>
            </a:r>
          </a:p>
          <a:p>
            <a:r>
              <a:rPr lang="en-US" dirty="0"/>
              <a:t>--cap-drop NET_BIND_SERVICE \</a:t>
            </a:r>
          </a:p>
          <a:p>
            <a:r>
              <a:rPr lang="en-US" dirty="0"/>
              <a:t>--cap-add SYS_MODULE \</a:t>
            </a:r>
          </a:p>
          <a:p>
            <a:r>
              <a:rPr lang="en-US" dirty="0"/>
              <a:t>-</a:t>
            </a:r>
            <a:r>
              <a:rPr lang="en-US" dirty="0" err="1"/>
              <a:t>ti</a:t>
            </a:r>
            <a:r>
              <a:rPr lang="en-US" dirty="0"/>
              <a:t> /bin/</a:t>
            </a:r>
            <a:r>
              <a:rPr lang="en-US" dirty="0" err="1"/>
              <a:t>sh</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188637438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a:bodyPr>
          <a:lstStyle/>
          <a:p>
            <a:r>
              <a:rPr lang="en-US" dirty="0"/>
              <a:t>System Security</a:t>
            </a:r>
          </a:p>
          <a:p>
            <a:r>
              <a:rPr lang="en-US" dirty="0"/>
              <a:t>While Docker is increasingly very safe by default, thanks to having namespaces and </a:t>
            </a:r>
            <a:r>
              <a:rPr lang="en-US" dirty="0" err="1"/>
              <a:t>cgroups</a:t>
            </a:r>
            <a:r>
              <a:rPr lang="en-US" dirty="0"/>
              <a:t> as its foundation, you don’t need to only rely on these features.</a:t>
            </a:r>
          </a:p>
          <a:p>
            <a:r>
              <a:rPr lang="en-US" dirty="0"/>
              <a:t>You can go further and make use of other Linux security options, such as </a:t>
            </a:r>
            <a:r>
              <a:rPr lang="en-US" dirty="0" err="1"/>
              <a:t>AppArmor</a:t>
            </a:r>
            <a:r>
              <a:rPr lang="en-US" dirty="0"/>
              <a:t>, </a:t>
            </a:r>
            <a:r>
              <a:rPr lang="en-US" dirty="0" err="1"/>
              <a:t>SELinux</a:t>
            </a:r>
            <a:r>
              <a:rPr lang="en-US" dirty="0"/>
              <a:t>, </a:t>
            </a:r>
            <a:r>
              <a:rPr lang="en-US" dirty="0" err="1"/>
              <a:t>grsecurity</a:t>
            </a:r>
            <a:r>
              <a:rPr lang="en-US" dirty="0"/>
              <a:t> and Seccomp.</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303548531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a:bodyPr>
          <a:lstStyle/>
          <a:p>
            <a:r>
              <a:rPr lang="en-US" dirty="0"/>
              <a:t>App Armor is a Linux kernel security module that allows the system administrator to restrict programs’ capabilities with per-program profiles. </a:t>
            </a:r>
          </a:p>
          <a:p>
            <a:r>
              <a:rPr lang="en-US" dirty="0"/>
              <a:t>Profiles can allow capabilities like network access, raw socket access, and the permission to read, write, or execute files on matching paths.</a:t>
            </a:r>
          </a:p>
          <a:p>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894722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a:bodyPr>
          <a:lstStyle/>
          <a:p>
            <a:r>
              <a:rPr lang="en-US" dirty="0"/>
              <a:t>Limit Available Resource Consumption</a:t>
            </a:r>
          </a:p>
          <a:p>
            <a:r>
              <a:rPr lang="en-US" dirty="0"/>
              <a:t>What does your application need?</a:t>
            </a:r>
          </a:p>
          <a:p>
            <a:r>
              <a:rPr lang="en-US" dirty="0"/>
              <a:t>Is it a quite light application, requiring no more than</a:t>
            </a:r>
          </a:p>
          <a:p>
            <a:r>
              <a:rPr lang="en-US" dirty="0"/>
              <a:t>50MB of memory?</a:t>
            </a:r>
          </a:p>
          <a:p>
            <a:r>
              <a:rPr lang="en-US" dirty="0"/>
              <a:t>Then why let it access more?</a:t>
            </a:r>
          </a:p>
          <a:p>
            <a:r>
              <a:rPr lang="en-US" dirty="0"/>
              <a:t>Does it perform more intensive processing, requiring 4+ CPUs?</a:t>
            </a:r>
          </a:p>
          <a:p>
            <a:r>
              <a:rPr lang="en-US" dirty="0"/>
              <a:t>Then allow it to have access to that.</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209353899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a:bodyPr>
          <a:lstStyle/>
          <a:p>
            <a:r>
              <a:rPr lang="en-US" dirty="0"/>
              <a:t>Assuming that analysis, profiling, and benchmarking are part of your continuous development processes, then this information will be readily available.</a:t>
            </a:r>
          </a:p>
          <a:p>
            <a:r>
              <a:rPr lang="en-US" dirty="0"/>
              <a:t>As a result, when deploying your containers, ensure that they only have the resources that they need.</a:t>
            </a:r>
          </a:p>
          <a:p>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148495867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a:bodyPr>
          <a:lstStyle/>
          <a:p>
            <a:r>
              <a:rPr lang="en-US" dirty="0"/>
              <a:t>To do so, use the applicable docker run switches, such as the following:</a:t>
            </a:r>
          </a:p>
          <a:p>
            <a:r>
              <a:rPr lang="en-US" dirty="0"/>
              <a:t>-m / --memory: Set a memory limit  --memory-reservation: Set a soft memory limit</a:t>
            </a:r>
          </a:p>
          <a:p>
            <a:r>
              <a:rPr lang="en-US" dirty="0"/>
              <a:t>--kernel-memory: Set a kernel memory limit</a:t>
            </a:r>
          </a:p>
          <a:p>
            <a:r>
              <a:rPr lang="en-US" dirty="0"/>
              <a:t>--</a:t>
            </a:r>
            <a:r>
              <a:rPr lang="en-US" dirty="0" err="1"/>
              <a:t>cpus</a:t>
            </a:r>
            <a:r>
              <a:rPr lang="en-US" dirty="0"/>
              <a:t>: Limit the number of CPUs </a:t>
            </a:r>
          </a:p>
          <a:p>
            <a:r>
              <a:rPr lang="en-US" dirty="0"/>
              <a:t>--device-read-bps: Limit the read rate from a device</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395484475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lnSpcReduction="10000"/>
          </a:bodyPr>
          <a:lstStyle/>
          <a:p>
            <a:r>
              <a:rPr lang="en-US" dirty="0"/>
              <a:t>Large Attack Surfaces</a:t>
            </a:r>
          </a:p>
          <a:p>
            <a:r>
              <a:rPr lang="en-US" dirty="0"/>
              <a:t>As Docker allows you to create and deploy applications so quickly — as well as to destroy them with equal ease — it can be difficult to know exactly what applications your organization has deployed.</a:t>
            </a:r>
          </a:p>
          <a:p>
            <a:r>
              <a:rPr lang="en-US" dirty="0"/>
              <a:t>Given that, the potential of a large attack surface grows. Not sure about the deployment statistics of your organization?</a:t>
            </a:r>
          </a:p>
          <a:p>
            <a:r>
              <a:rPr lang="en-US" dirty="0"/>
              <a:t>To help you out, ask yourself the following questions:</a:t>
            </a:r>
          </a:p>
          <a:p>
            <a:r>
              <a:rPr lang="en-US" dirty="0"/>
              <a:t>What applications are currently deployed by your organization?</a:t>
            </a:r>
          </a:p>
          <a:p>
            <a:r>
              <a:rPr lang="en-US" dirty="0"/>
              <a:t>Who deployed them?</a:t>
            </a:r>
          </a:p>
          <a:p>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763192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01FA0-E7AF-4140-AF7C-6D1CF724EF9E}"/>
              </a:ext>
            </a:extLst>
          </p:cNvPr>
          <p:cNvSpPr>
            <a:spLocks noGrp="1"/>
          </p:cNvSpPr>
          <p:nvPr>
            <p:ph type="title"/>
          </p:nvPr>
        </p:nvSpPr>
        <p:spPr/>
        <p:txBody>
          <a:bodyPr/>
          <a:lstStyle/>
          <a:p>
            <a:r>
              <a:rPr lang="en-IN" dirty="0"/>
              <a:t>Docker Engine</a:t>
            </a:r>
          </a:p>
        </p:txBody>
      </p:sp>
      <p:pic>
        <p:nvPicPr>
          <p:cNvPr id="21506" name="Picture 2" descr="Docker engine image">
            <a:extLst>
              <a:ext uri="{FF2B5EF4-FFF2-40B4-BE49-F238E27FC236}">
                <a16:creationId xmlns:a16="http://schemas.microsoft.com/office/drawing/2014/main" id="{5F324D2C-08F5-4A02-A2AF-30F68A56F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595438"/>
            <a:ext cx="6858000" cy="536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55995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a:bodyPr>
          <a:lstStyle/>
          <a:p>
            <a:r>
              <a:rPr lang="en-US" dirty="0"/>
              <a:t>When were they deployed?</a:t>
            </a:r>
          </a:p>
          <a:p>
            <a:r>
              <a:rPr lang="en-US" dirty="0"/>
              <a:t>Why were they deployed?</a:t>
            </a:r>
          </a:p>
          <a:p>
            <a:r>
              <a:rPr lang="en-US" dirty="0"/>
              <a:t>How long are they to be deployed for?</a:t>
            </a:r>
          </a:p>
          <a:p>
            <a:r>
              <a:rPr lang="en-US" dirty="0"/>
              <a:t>Who’s responsible for them?</a:t>
            </a:r>
          </a:p>
          <a:p>
            <a:r>
              <a:rPr lang="en-US" dirty="0"/>
              <a:t>When was a security scan last run on them?</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384790406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1981201" y="1381125"/>
            <a:ext cx="8228012" cy="5019675"/>
          </a:xfrm>
        </p:spPr>
        <p:txBody>
          <a:bodyPr>
            <a:normAutofit/>
          </a:bodyPr>
          <a:lstStyle/>
          <a:p>
            <a:r>
              <a:rPr lang="en-US" dirty="0"/>
              <a:t>IMPLEMENT AN AUDIT TRAIL WITH PROPER LOGGING</a:t>
            </a:r>
          </a:p>
          <a:p>
            <a:r>
              <a:rPr lang="en-US" dirty="0"/>
              <a:t>As with audit trails within applications, such as when a user created their account when it was activated, and when the user last updated their password, and those more widely within organizations, consider implementing an audit trail around every container that your organization creates and deploys.</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27632975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B02FAB-A11B-4238-8179-D2440562BCEC}"/>
              </a:ext>
            </a:extLst>
          </p:cNvPr>
          <p:cNvSpPr>
            <a:spLocks noGrp="1"/>
          </p:cNvSpPr>
          <p:nvPr>
            <p:ph sz="quarter" idx="12"/>
          </p:nvPr>
        </p:nvSpPr>
        <p:spPr/>
        <p:txBody>
          <a:bodyPr/>
          <a:lstStyle/>
          <a:p>
            <a:r>
              <a:rPr lang="en-IN" dirty="0"/>
              <a:t>Mutual Authentication</a:t>
            </a:r>
          </a:p>
          <a:p>
            <a:pPr lvl="1"/>
            <a:r>
              <a:rPr lang="en-US" dirty="0"/>
              <a:t>Mutual authentication is also known as 2-way authentication. It is a process in which both the client and server verify each others identity via a Certificate Authority.</a:t>
            </a:r>
          </a:p>
          <a:p>
            <a:r>
              <a:rPr lang="en-US" dirty="0"/>
              <a:t>Mutual SSL authentication or certificate based mutual authentication refers to two parties authenticating each other through verifying the provided digital certificate so that both parties are assured of the others’ identity.</a:t>
            </a:r>
            <a:endParaRPr lang="en-IN" dirty="0"/>
          </a:p>
        </p:txBody>
      </p:sp>
      <p:sp>
        <p:nvSpPr>
          <p:cNvPr id="3" name="Title 2">
            <a:extLst>
              <a:ext uri="{FF2B5EF4-FFF2-40B4-BE49-F238E27FC236}">
                <a16:creationId xmlns:a16="http://schemas.microsoft.com/office/drawing/2014/main" id="{B54112E0-C1A8-4B74-B1BB-E0FADCAA5349}"/>
              </a:ext>
            </a:extLst>
          </p:cNvPr>
          <p:cNvSpPr>
            <a:spLocks noGrp="1"/>
          </p:cNvSpPr>
          <p:nvPr>
            <p:ph type="title"/>
          </p:nvPr>
        </p:nvSpPr>
        <p:spPr/>
        <p:txBody>
          <a:bodyPr/>
          <a:lstStyle/>
          <a:p>
            <a:r>
              <a:rPr lang="en-US" dirty="0"/>
              <a:t>Configuring Certificate-Based Mutual Authentication with Kubernetes Ingress-Nginx</a:t>
            </a:r>
            <a:endParaRPr lang="en-IN" dirty="0"/>
          </a:p>
        </p:txBody>
      </p:sp>
    </p:spTree>
    <p:extLst>
      <p:ext uri="{BB962C8B-B14F-4D97-AF65-F5344CB8AC3E}">
        <p14:creationId xmlns:p14="http://schemas.microsoft.com/office/powerpoint/2010/main" val="413619061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12E0-C1A8-4B74-B1BB-E0FADCAA5349}"/>
              </a:ext>
            </a:extLst>
          </p:cNvPr>
          <p:cNvSpPr>
            <a:spLocks noGrp="1"/>
          </p:cNvSpPr>
          <p:nvPr>
            <p:ph type="title"/>
          </p:nvPr>
        </p:nvSpPr>
        <p:spPr/>
        <p:txBody>
          <a:bodyPr/>
          <a:lstStyle/>
          <a:p>
            <a:r>
              <a:rPr lang="en-US" dirty="0"/>
              <a:t>Configuring Certificate-Based Mutual Authentication with Kubernetes Ingress-Nginx</a:t>
            </a:r>
            <a:endParaRPr lang="en-IN" dirty="0"/>
          </a:p>
        </p:txBody>
      </p:sp>
      <p:pic>
        <p:nvPicPr>
          <p:cNvPr id="1026" name="Picture 2">
            <a:extLst>
              <a:ext uri="{FF2B5EF4-FFF2-40B4-BE49-F238E27FC236}">
                <a16:creationId xmlns:a16="http://schemas.microsoft.com/office/drawing/2014/main" id="{9CC8FD68-EE62-4C9C-963B-04009E392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6705600" cy="516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66810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58504B-BB8E-4D4E-AE79-AC711285DAC9}"/>
              </a:ext>
            </a:extLst>
          </p:cNvPr>
          <p:cNvSpPr>
            <a:spLocks noGrp="1"/>
          </p:cNvSpPr>
          <p:nvPr>
            <p:ph sz="quarter" idx="12"/>
          </p:nvPr>
        </p:nvSpPr>
        <p:spPr/>
        <p:txBody>
          <a:bodyPr>
            <a:normAutofit fontScale="92500" lnSpcReduction="10000"/>
          </a:bodyPr>
          <a:lstStyle/>
          <a:p>
            <a:r>
              <a:rPr lang="en-IN" dirty="0"/>
              <a:t>Creating the Certificates</a:t>
            </a:r>
          </a:p>
          <a:p>
            <a:r>
              <a:rPr lang="en-US" dirty="0" err="1"/>
              <a:t>CommonName</a:t>
            </a:r>
            <a:r>
              <a:rPr lang="en-US" dirty="0"/>
              <a:t>(CN): Identifies the hostname or owner associated with the certificate.</a:t>
            </a:r>
          </a:p>
          <a:p>
            <a:r>
              <a:rPr lang="en-US" dirty="0"/>
              <a:t>Certificate Authority(CA): A trusted 3rd party that issues Certificates. Usually you would obtain this from a trusted source, but for this example we will just create one. The CN is usually the name of the issuer.</a:t>
            </a:r>
          </a:p>
          <a:p>
            <a:r>
              <a:rPr lang="en-US" dirty="0"/>
              <a:t>Server Certificate: A Certificate used to identify the server. The CN here is the hostname of the server. The Server Certificate is valid only if it is installed on a server where the hostname matches the CN.</a:t>
            </a:r>
          </a:p>
          <a:p>
            <a:r>
              <a:rPr lang="en-US" dirty="0"/>
              <a:t>Client Certificate: A Certificate used to identify a client/user. The CN here is usually the name of the client/user.</a:t>
            </a:r>
            <a:endParaRPr lang="en-IN" dirty="0"/>
          </a:p>
        </p:txBody>
      </p:sp>
      <p:sp>
        <p:nvSpPr>
          <p:cNvPr id="3" name="Title 2">
            <a:extLst>
              <a:ext uri="{FF2B5EF4-FFF2-40B4-BE49-F238E27FC236}">
                <a16:creationId xmlns:a16="http://schemas.microsoft.com/office/drawing/2014/main" id="{462DCA33-813F-4109-8AA3-0E32E520E121}"/>
              </a:ext>
            </a:extLst>
          </p:cNvPr>
          <p:cNvSpPr>
            <a:spLocks noGrp="1"/>
          </p:cNvSpPr>
          <p:nvPr>
            <p:ph type="title"/>
          </p:nvPr>
        </p:nvSpPr>
        <p:spPr/>
        <p:txBody>
          <a:bodyPr/>
          <a:lstStyle/>
          <a:p>
            <a:r>
              <a:rPr lang="en-IN" dirty="0"/>
              <a:t>Setting Up Mutual Authentication</a:t>
            </a:r>
          </a:p>
        </p:txBody>
      </p:sp>
    </p:spTree>
    <p:extLst>
      <p:ext uri="{BB962C8B-B14F-4D97-AF65-F5344CB8AC3E}">
        <p14:creationId xmlns:p14="http://schemas.microsoft.com/office/powerpoint/2010/main" val="29141981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58504B-BB8E-4D4E-AE79-AC711285DAC9}"/>
              </a:ext>
            </a:extLst>
          </p:cNvPr>
          <p:cNvSpPr>
            <a:spLocks noGrp="1"/>
          </p:cNvSpPr>
          <p:nvPr>
            <p:ph sz="quarter" idx="12"/>
          </p:nvPr>
        </p:nvSpPr>
        <p:spPr/>
        <p:txBody>
          <a:bodyPr>
            <a:normAutofit fontScale="85000" lnSpcReduction="20000"/>
          </a:bodyPr>
          <a:lstStyle/>
          <a:p>
            <a:r>
              <a:rPr lang="en-IN" dirty="0"/>
              <a:t> Generate the CA Key and Certificate</a:t>
            </a:r>
          </a:p>
          <a:p>
            <a:r>
              <a:rPr lang="en-IN" dirty="0"/>
              <a:t>$ </a:t>
            </a:r>
            <a:r>
              <a:rPr lang="en-IN" dirty="0" err="1"/>
              <a:t>openssl</a:t>
            </a:r>
            <a:r>
              <a:rPr lang="en-IN" dirty="0"/>
              <a:t> </a:t>
            </a:r>
            <a:r>
              <a:rPr lang="en-IN" dirty="0" err="1"/>
              <a:t>req</a:t>
            </a:r>
            <a:r>
              <a:rPr lang="en-IN" dirty="0"/>
              <a:t> -x509 -sha256 -</a:t>
            </a:r>
            <a:r>
              <a:rPr lang="en-IN" dirty="0" err="1"/>
              <a:t>newkey</a:t>
            </a:r>
            <a:r>
              <a:rPr lang="en-IN" dirty="0"/>
              <a:t> rsa:4096 -</a:t>
            </a:r>
            <a:r>
              <a:rPr lang="en-IN" dirty="0" err="1"/>
              <a:t>keyout</a:t>
            </a:r>
            <a:r>
              <a:rPr lang="en-IN" dirty="0"/>
              <a:t> </a:t>
            </a:r>
            <a:r>
              <a:rPr lang="en-IN" dirty="0" err="1"/>
              <a:t>ca.key</a:t>
            </a:r>
            <a:r>
              <a:rPr lang="en-IN" dirty="0"/>
              <a:t> -out ca.crt -days 356 -nodes -subj '/CN=Fern Cert Authority'</a:t>
            </a:r>
          </a:p>
          <a:p>
            <a:r>
              <a:rPr lang="en-IN" dirty="0"/>
              <a:t># Generate the Server Key, and Certificate and Sign with the CA Certificate</a:t>
            </a:r>
          </a:p>
          <a:p>
            <a:r>
              <a:rPr lang="en-IN" dirty="0"/>
              <a:t>$ </a:t>
            </a:r>
            <a:r>
              <a:rPr lang="en-IN" dirty="0" err="1"/>
              <a:t>openssl</a:t>
            </a:r>
            <a:r>
              <a:rPr lang="en-IN" dirty="0"/>
              <a:t> </a:t>
            </a:r>
            <a:r>
              <a:rPr lang="en-IN" dirty="0" err="1"/>
              <a:t>req</a:t>
            </a:r>
            <a:r>
              <a:rPr lang="en-IN" dirty="0"/>
              <a:t> -new -</a:t>
            </a:r>
            <a:r>
              <a:rPr lang="en-IN" dirty="0" err="1"/>
              <a:t>newkey</a:t>
            </a:r>
            <a:r>
              <a:rPr lang="en-IN" dirty="0"/>
              <a:t> rsa:4096 -</a:t>
            </a:r>
            <a:r>
              <a:rPr lang="en-IN" dirty="0" err="1"/>
              <a:t>keyout</a:t>
            </a:r>
            <a:r>
              <a:rPr lang="en-IN" dirty="0"/>
              <a:t> </a:t>
            </a:r>
            <a:r>
              <a:rPr lang="en-IN" dirty="0" err="1"/>
              <a:t>server.key</a:t>
            </a:r>
            <a:r>
              <a:rPr lang="en-IN" dirty="0"/>
              <a:t> -out </a:t>
            </a:r>
            <a:r>
              <a:rPr lang="en-IN" dirty="0" err="1"/>
              <a:t>server.csr</a:t>
            </a:r>
            <a:r>
              <a:rPr lang="en-IN" dirty="0"/>
              <a:t> -nodes -subj '/CN=meow.com'</a:t>
            </a:r>
          </a:p>
          <a:p>
            <a:r>
              <a:rPr lang="en-IN" dirty="0"/>
              <a:t>$ </a:t>
            </a:r>
            <a:r>
              <a:rPr lang="en-IN" dirty="0" err="1"/>
              <a:t>openssl</a:t>
            </a:r>
            <a:r>
              <a:rPr lang="en-IN" dirty="0"/>
              <a:t> x509 -</a:t>
            </a:r>
            <a:r>
              <a:rPr lang="en-IN" dirty="0" err="1"/>
              <a:t>req</a:t>
            </a:r>
            <a:r>
              <a:rPr lang="en-IN" dirty="0"/>
              <a:t> -sha256 -days 365 -in </a:t>
            </a:r>
            <a:r>
              <a:rPr lang="en-IN" dirty="0" err="1"/>
              <a:t>server.csr</a:t>
            </a:r>
            <a:r>
              <a:rPr lang="en-IN" dirty="0"/>
              <a:t> -CA ca.crt -</a:t>
            </a:r>
            <a:r>
              <a:rPr lang="en-IN" dirty="0" err="1"/>
              <a:t>CAkey</a:t>
            </a:r>
            <a:r>
              <a:rPr lang="en-IN" dirty="0"/>
              <a:t> </a:t>
            </a:r>
            <a:r>
              <a:rPr lang="en-IN" dirty="0" err="1"/>
              <a:t>ca.key</a:t>
            </a:r>
            <a:r>
              <a:rPr lang="en-IN" dirty="0"/>
              <a:t> -</a:t>
            </a:r>
            <a:r>
              <a:rPr lang="en-IN" dirty="0" err="1"/>
              <a:t>set_serial</a:t>
            </a:r>
            <a:r>
              <a:rPr lang="en-IN" dirty="0"/>
              <a:t> 01 -out server.crt</a:t>
            </a:r>
          </a:p>
          <a:p>
            <a:r>
              <a:rPr lang="en-IN" dirty="0"/>
              <a:t># Generate the Client Key, and Certificate and Sign with the CA Certificate</a:t>
            </a:r>
          </a:p>
          <a:p>
            <a:r>
              <a:rPr lang="en-IN" dirty="0"/>
              <a:t>$ </a:t>
            </a:r>
            <a:r>
              <a:rPr lang="en-IN" dirty="0" err="1"/>
              <a:t>openssl</a:t>
            </a:r>
            <a:r>
              <a:rPr lang="en-IN" dirty="0"/>
              <a:t> </a:t>
            </a:r>
            <a:r>
              <a:rPr lang="en-IN" dirty="0" err="1"/>
              <a:t>req</a:t>
            </a:r>
            <a:r>
              <a:rPr lang="en-IN" dirty="0"/>
              <a:t> -new -</a:t>
            </a:r>
            <a:r>
              <a:rPr lang="en-IN" dirty="0" err="1"/>
              <a:t>newkey</a:t>
            </a:r>
            <a:r>
              <a:rPr lang="en-IN" dirty="0"/>
              <a:t> rsa:4096 -</a:t>
            </a:r>
            <a:r>
              <a:rPr lang="en-IN" dirty="0" err="1"/>
              <a:t>keyout</a:t>
            </a:r>
            <a:r>
              <a:rPr lang="en-IN" dirty="0"/>
              <a:t> </a:t>
            </a:r>
            <a:r>
              <a:rPr lang="en-IN" dirty="0" err="1"/>
              <a:t>client.key</a:t>
            </a:r>
            <a:r>
              <a:rPr lang="en-IN" dirty="0"/>
              <a:t> -out </a:t>
            </a:r>
            <a:r>
              <a:rPr lang="en-IN" dirty="0" err="1"/>
              <a:t>client.csr</a:t>
            </a:r>
            <a:r>
              <a:rPr lang="en-IN" dirty="0"/>
              <a:t> -nodes -subj '/CN=Fern'</a:t>
            </a:r>
          </a:p>
          <a:p>
            <a:r>
              <a:rPr lang="en-IN" dirty="0"/>
              <a:t>$ </a:t>
            </a:r>
            <a:r>
              <a:rPr lang="en-IN" dirty="0" err="1"/>
              <a:t>openssl</a:t>
            </a:r>
            <a:r>
              <a:rPr lang="en-IN" dirty="0"/>
              <a:t> x509 -</a:t>
            </a:r>
            <a:r>
              <a:rPr lang="en-IN" dirty="0" err="1"/>
              <a:t>req</a:t>
            </a:r>
            <a:r>
              <a:rPr lang="en-IN" dirty="0"/>
              <a:t> -sha256 -days 365 -in </a:t>
            </a:r>
            <a:r>
              <a:rPr lang="en-IN" dirty="0" err="1"/>
              <a:t>client.csr</a:t>
            </a:r>
            <a:r>
              <a:rPr lang="en-IN" dirty="0"/>
              <a:t> -CA ca.crt -</a:t>
            </a:r>
            <a:r>
              <a:rPr lang="en-IN" dirty="0" err="1"/>
              <a:t>CAkey</a:t>
            </a:r>
            <a:r>
              <a:rPr lang="en-IN" dirty="0"/>
              <a:t> </a:t>
            </a:r>
            <a:r>
              <a:rPr lang="en-IN" dirty="0" err="1"/>
              <a:t>ca.key</a:t>
            </a:r>
            <a:r>
              <a:rPr lang="en-IN" dirty="0"/>
              <a:t> -</a:t>
            </a:r>
            <a:r>
              <a:rPr lang="en-IN" dirty="0" err="1"/>
              <a:t>set_serial</a:t>
            </a:r>
            <a:r>
              <a:rPr lang="en-IN" dirty="0"/>
              <a:t> 02 -out client.crt</a:t>
            </a:r>
          </a:p>
        </p:txBody>
      </p:sp>
      <p:sp>
        <p:nvSpPr>
          <p:cNvPr id="3" name="Title 2">
            <a:extLst>
              <a:ext uri="{FF2B5EF4-FFF2-40B4-BE49-F238E27FC236}">
                <a16:creationId xmlns:a16="http://schemas.microsoft.com/office/drawing/2014/main" id="{462DCA33-813F-4109-8AA3-0E32E520E121}"/>
              </a:ext>
            </a:extLst>
          </p:cNvPr>
          <p:cNvSpPr>
            <a:spLocks noGrp="1"/>
          </p:cNvSpPr>
          <p:nvPr>
            <p:ph type="title"/>
          </p:nvPr>
        </p:nvSpPr>
        <p:spPr/>
        <p:txBody>
          <a:bodyPr/>
          <a:lstStyle/>
          <a:p>
            <a:r>
              <a:rPr lang="en-IN" dirty="0"/>
              <a:t>Setting Up Mutual Authentication</a:t>
            </a:r>
          </a:p>
        </p:txBody>
      </p:sp>
    </p:spTree>
    <p:extLst>
      <p:ext uri="{BB962C8B-B14F-4D97-AF65-F5344CB8AC3E}">
        <p14:creationId xmlns:p14="http://schemas.microsoft.com/office/powerpoint/2010/main" val="119176394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58504B-BB8E-4D4E-AE79-AC711285DAC9}"/>
              </a:ext>
            </a:extLst>
          </p:cNvPr>
          <p:cNvSpPr>
            <a:spLocks noGrp="1"/>
          </p:cNvSpPr>
          <p:nvPr>
            <p:ph sz="quarter" idx="12"/>
          </p:nvPr>
        </p:nvSpPr>
        <p:spPr/>
        <p:txBody>
          <a:bodyPr>
            <a:normAutofit/>
          </a:bodyPr>
          <a:lstStyle/>
          <a:p>
            <a:r>
              <a:rPr lang="en-IN" dirty="0"/>
              <a:t> Creating the Kubernetes Secrets</a:t>
            </a:r>
          </a:p>
          <a:p>
            <a:r>
              <a:rPr lang="en-IN" dirty="0"/>
              <a:t>$ </a:t>
            </a:r>
            <a:r>
              <a:rPr lang="en-IN" dirty="0" err="1"/>
              <a:t>kubectl</a:t>
            </a:r>
            <a:r>
              <a:rPr lang="en-IN" dirty="0"/>
              <a:t> create secret generic my-certs --from-file=tls.crt=server.crt --from-file=</a:t>
            </a:r>
            <a:r>
              <a:rPr lang="en-IN" dirty="0" err="1"/>
              <a:t>tls.key</a:t>
            </a:r>
            <a:r>
              <a:rPr lang="en-IN" dirty="0"/>
              <a:t>=</a:t>
            </a:r>
            <a:r>
              <a:rPr lang="en-IN" dirty="0" err="1"/>
              <a:t>server.key</a:t>
            </a:r>
            <a:r>
              <a:rPr lang="en-IN" dirty="0"/>
              <a:t> --from-file=ca.crt=ca.crt</a:t>
            </a:r>
          </a:p>
          <a:p>
            <a:r>
              <a:rPr lang="en-IN" dirty="0"/>
              <a:t>$ </a:t>
            </a:r>
            <a:r>
              <a:rPr lang="en-IN" dirty="0" err="1"/>
              <a:t>kubectl</a:t>
            </a:r>
            <a:r>
              <a:rPr lang="en-IN" dirty="0"/>
              <a:t> get secret my-certs</a:t>
            </a:r>
          </a:p>
          <a:p>
            <a:r>
              <a:rPr lang="en-IN" dirty="0"/>
              <a:t>NAME       TYPE     DATA   AGE</a:t>
            </a:r>
          </a:p>
          <a:p>
            <a:r>
              <a:rPr lang="en-IN" dirty="0"/>
              <a:t>my-certs   Opaque   3      1m</a:t>
            </a:r>
          </a:p>
        </p:txBody>
      </p:sp>
      <p:sp>
        <p:nvSpPr>
          <p:cNvPr id="3" name="Title 2">
            <a:extLst>
              <a:ext uri="{FF2B5EF4-FFF2-40B4-BE49-F238E27FC236}">
                <a16:creationId xmlns:a16="http://schemas.microsoft.com/office/drawing/2014/main" id="{462DCA33-813F-4109-8AA3-0E32E520E121}"/>
              </a:ext>
            </a:extLst>
          </p:cNvPr>
          <p:cNvSpPr>
            <a:spLocks noGrp="1"/>
          </p:cNvSpPr>
          <p:nvPr>
            <p:ph type="title"/>
          </p:nvPr>
        </p:nvSpPr>
        <p:spPr/>
        <p:txBody>
          <a:bodyPr/>
          <a:lstStyle/>
          <a:p>
            <a:r>
              <a:rPr lang="en-IN" dirty="0"/>
              <a:t>Setting Up Mutual Authentication</a:t>
            </a:r>
          </a:p>
        </p:txBody>
      </p:sp>
    </p:spTree>
    <p:extLst>
      <p:ext uri="{BB962C8B-B14F-4D97-AF65-F5344CB8AC3E}">
        <p14:creationId xmlns:p14="http://schemas.microsoft.com/office/powerpoint/2010/main" val="414162814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4FF6C8-1733-47C4-85DD-EB3FF0998979}"/>
              </a:ext>
            </a:extLst>
          </p:cNvPr>
          <p:cNvSpPr>
            <a:spLocks noGrp="1"/>
          </p:cNvSpPr>
          <p:nvPr>
            <p:ph sz="quarter" idx="12"/>
          </p:nvPr>
        </p:nvSpPr>
        <p:spPr/>
        <p:txBody>
          <a:bodyPr/>
          <a:lstStyle/>
          <a:p>
            <a:r>
              <a:rPr lang="en-IN" dirty="0"/>
              <a:t>Refer docker commands.txt</a:t>
            </a:r>
          </a:p>
        </p:txBody>
      </p:sp>
      <p:sp>
        <p:nvSpPr>
          <p:cNvPr id="3" name="Title 2">
            <a:extLst>
              <a:ext uri="{FF2B5EF4-FFF2-40B4-BE49-F238E27FC236}">
                <a16:creationId xmlns:a16="http://schemas.microsoft.com/office/drawing/2014/main" id="{F2AF2B8E-9BC4-4561-B290-AD5675C892FC}"/>
              </a:ext>
            </a:extLst>
          </p:cNvPr>
          <p:cNvSpPr>
            <a:spLocks noGrp="1"/>
          </p:cNvSpPr>
          <p:nvPr>
            <p:ph type="title"/>
          </p:nvPr>
        </p:nvSpPr>
        <p:spPr/>
        <p:txBody>
          <a:bodyPr/>
          <a:lstStyle/>
          <a:p>
            <a:r>
              <a:rPr lang="en-US" dirty="0"/>
              <a:t>Deploying an Application with Mutual Authentication</a:t>
            </a:r>
            <a:endParaRPr lang="en-IN" dirty="0"/>
          </a:p>
        </p:txBody>
      </p:sp>
    </p:spTree>
    <p:extLst>
      <p:ext uri="{BB962C8B-B14F-4D97-AF65-F5344CB8AC3E}">
        <p14:creationId xmlns:p14="http://schemas.microsoft.com/office/powerpoint/2010/main" val="168244370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7983C0-6023-4E71-827E-116ABA6C531B}"/>
              </a:ext>
            </a:extLst>
          </p:cNvPr>
          <p:cNvSpPr>
            <a:spLocks noGrp="1"/>
          </p:cNvSpPr>
          <p:nvPr>
            <p:ph sz="quarter" idx="12"/>
          </p:nvPr>
        </p:nvSpPr>
        <p:spPr/>
        <p:txBody>
          <a:bodyPr/>
          <a:lstStyle/>
          <a:p>
            <a:r>
              <a:rPr lang="en-IN" dirty="0"/>
              <a:t>https://kubernetes.io/docs/tasks/tls/managing-tls-in-a-cluster/</a:t>
            </a:r>
          </a:p>
        </p:txBody>
      </p:sp>
      <p:sp>
        <p:nvSpPr>
          <p:cNvPr id="3" name="Title 2">
            <a:extLst>
              <a:ext uri="{FF2B5EF4-FFF2-40B4-BE49-F238E27FC236}">
                <a16:creationId xmlns:a16="http://schemas.microsoft.com/office/drawing/2014/main" id="{3BDB0E46-6F56-4030-85A8-D3A333659BA4}"/>
              </a:ext>
            </a:extLst>
          </p:cNvPr>
          <p:cNvSpPr>
            <a:spLocks noGrp="1"/>
          </p:cNvSpPr>
          <p:nvPr>
            <p:ph type="title"/>
          </p:nvPr>
        </p:nvSpPr>
        <p:spPr/>
        <p:txBody>
          <a:bodyPr/>
          <a:lstStyle/>
          <a:p>
            <a:r>
              <a:rPr lang="en-IN" dirty="0"/>
              <a:t>TLS and mutual authentication</a:t>
            </a:r>
          </a:p>
        </p:txBody>
      </p:sp>
    </p:spTree>
    <p:extLst>
      <p:ext uri="{BB962C8B-B14F-4D97-AF65-F5344CB8AC3E}">
        <p14:creationId xmlns:p14="http://schemas.microsoft.com/office/powerpoint/2010/main" val="8285534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CCC2B2-5D26-404A-BFF7-2F061D7ACFFE}"/>
              </a:ext>
            </a:extLst>
          </p:cNvPr>
          <p:cNvSpPr>
            <a:spLocks noGrp="1"/>
          </p:cNvSpPr>
          <p:nvPr>
            <p:ph sz="quarter" idx="12"/>
          </p:nvPr>
        </p:nvSpPr>
        <p:spPr/>
        <p:txBody>
          <a:bodyPr/>
          <a:lstStyle/>
          <a:p>
            <a:r>
              <a:rPr lang="en-IN" dirty="0"/>
              <a:t>https://kubernetes.io/docs/tasks/administer-cluster/encrypt-data/</a:t>
            </a:r>
          </a:p>
        </p:txBody>
      </p:sp>
      <p:sp>
        <p:nvSpPr>
          <p:cNvPr id="3" name="Title 2">
            <a:extLst>
              <a:ext uri="{FF2B5EF4-FFF2-40B4-BE49-F238E27FC236}">
                <a16:creationId xmlns:a16="http://schemas.microsoft.com/office/drawing/2014/main" id="{0619057F-C70A-41F2-AE8F-732D758AA773}"/>
              </a:ext>
            </a:extLst>
          </p:cNvPr>
          <p:cNvSpPr>
            <a:spLocks noGrp="1"/>
          </p:cNvSpPr>
          <p:nvPr>
            <p:ph type="title"/>
          </p:nvPr>
        </p:nvSpPr>
        <p:spPr/>
        <p:txBody>
          <a:bodyPr/>
          <a:lstStyle/>
          <a:p>
            <a:r>
              <a:rPr lang="en-IN" dirty="0"/>
              <a:t>Create Secret</a:t>
            </a:r>
          </a:p>
        </p:txBody>
      </p:sp>
    </p:spTree>
    <p:extLst>
      <p:ext uri="{BB962C8B-B14F-4D97-AF65-F5344CB8AC3E}">
        <p14:creationId xmlns:p14="http://schemas.microsoft.com/office/powerpoint/2010/main" val="173108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Docker Image is created by the sequence of commands written in a file called as </a:t>
            </a:r>
            <a:r>
              <a:rPr lang="en-US" dirty="0" err="1"/>
              <a:t>Dockerfile</a:t>
            </a:r>
            <a:r>
              <a:rPr lang="en-US" dirty="0"/>
              <a:t>.</a:t>
            </a:r>
          </a:p>
          <a:p>
            <a:r>
              <a:rPr lang="en-US" dirty="0"/>
              <a:t>When this </a:t>
            </a:r>
            <a:r>
              <a:rPr lang="en-US" dirty="0" err="1"/>
              <a:t>Dockerfile</a:t>
            </a:r>
            <a:r>
              <a:rPr lang="en-US" dirty="0"/>
              <a:t> is executed using a </a:t>
            </a:r>
            <a:r>
              <a:rPr lang="en-US" dirty="0" err="1"/>
              <a:t>docker</a:t>
            </a:r>
            <a:r>
              <a:rPr lang="en-US" dirty="0"/>
              <a:t> command it results into a Docker Image with a name.</a:t>
            </a:r>
          </a:p>
          <a:p>
            <a:r>
              <a:rPr lang="en-US" dirty="0"/>
              <a:t>When this Image is executed by “</a:t>
            </a:r>
            <a:r>
              <a:rPr lang="en-US" dirty="0" err="1"/>
              <a:t>docker</a:t>
            </a:r>
            <a:r>
              <a:rPr lang="en-US" dirty="0"/>
              <a:t> run” command it will by itself start whatever application or service it must start on its execution.</a:t>
            </a:r>
          </a:p>
          <a:p>
            <a:endParaRPr lang="en-IN" dirty="0"/>
          </a:p>
        </p:txBody>
      </p:sp>
      <p:sp>
        <p:nvSpPr>
          <p:cNvPr id="3" name="Title 2"/>
          <p:cNvSpPr>
            <a:spLocks noGrp="1"/>
          </p:cNvSpPr>
          <p:nvPr>
            <p:ph type="title"/>
          </p:nvPr>
        </p:nvSpPr>
        <p:spPr/>
        <p:txBody>
          <a:bodyPr>
            <a:normAutofit fontScale="90000"/>
          </a:bodyPr>
          <a:lstStyle/>
          <a:p>
            <a:r>
              <a:rPr lang="en-IN" dirty="0" err="1"/>
              <a:t>Dockerfile</a:t>
            </a:r>
            <a:r>
              <a:rPr lang="en-IN" dirty="0"/>
              <a:t>, Docker Image And Docker Container:</a:t>
            </a:r>
            <a:br>
              <a:rPr lang="en-IN" b="0" dirty="0"/>
            </a:br>
            <a:endParaRPr lang="en-IN" dirty="0"/>
          </a:p>
        </p:txBody>
      </p:sp>
    </p:spTree>
    <p:extLst>
      <p:ext uri="{BB962C8B-B14F-4D97-AF65-F5344CB8AC3E}">
        <p14:creationId xmlns:p14="http://schemas.microsoft.com/office/powerpoint/2010/main" val="78435167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DEEC8-1342-4A3B-8CC7-1979F05D10F8}"/>
              </a:ext>
            </a:extLst>
          </p:cNvPr>
          <p:cNvSpPr>
            <a:spLocks noGrp="1"/>
          </p:cNvSpPr>
          <p:nvPr>
            <p:ph sz="quarter" idx="12"/>
          </p:nvPr>
        </p:nvSpPr>
        <p:spPr/>
        <p:txBody>
          <a:bodyPr/>
          <a:lstStyle/>
          <a:p>
            <a:r>
              <a:rPr lang="en-US" dirty="0"/>
              <a:t>The RBAC model in Kubernetes is based on three elements:</a:t>
            </a:r>
          </a:p>
          <a:p>
            <a:pPr lvl="1"/>
            <a:r>
              <a:rPr lang="en-US" dirty="0"/>
              <a:t>Roles: definition of the permissions for each Kubernetes resource type</a:t>
            </a:r>
          </a:p>
          <a:p>
            <a:pPr lvl="1"/>
            <a:r>
              <a:rPr lang="en-US" dirty="0"/>
              <a:t>Subjects: users (human or machine users) or groups of users</a:t>
            </a:r>
          </a:p>
          <a:p>
            <a:pPr lvl="1"/>
            <a:r>
              <a:rPr lang="en-US" dirty="0" err="1"/>
              <a:t>RoleBindings</a:t>
            </a:r>
            <a:r>
              <a:rPr lang="en-US" dirty="0"/>
              <a:t>: definition of what Subjects have which Roles</a:t>
            </a:r>
            <a:endParaRPr lang="en-IN" dirty="0"/>
          </a:p>
        </p:txBody>
      </p:sp>
      <p:sp>
        <p:nvSpPr>
          <p:cNvPr id="3" name="Title 2">
            <a:extLst>
              <a:ext uri="{FF2B5EF4-FFF2-40B4-BE49-F238E27FC236}">
                <a16:creationId xmlns:a16="http://schemas.microsoft.com/office/drawing/2014/main" id="{1FC409C4-72C8-4D0F-B068-3376490E021D}"/>
              </a:ext>
            </a:extLst>
          </p:cNvPr>
          <p:cNvSpPr>
            <a:spLocks noGrp="1"/>
          </p:cNvSpPr>
          <p:nvPr>
            <p:ph type="title"/>
          </p:nvPr>
        </p:nvSpPr>
        <p:spPr/>
        <p:txBody>
          <a:bodyPr/>
          <a:lstStyle/>
          <a:p>
            <a:r>
              <a:rPr lang="en-US" dirty="0"/>
              <a:t>Overview of RBAC concepts in Kubernetes</a:t>
            </a:r>
            <a:endParaRPr lang="en-IN" dirty="0"/>
          </a:p>
        </p:txBody>
      </p:sp>
    </p:spTree>
    <p:extLst>
      <p:ext uri="{BB962C8B-B14F-4D97-AF65-F5344CB8AC3E}">
        <p14:creationId xmlns:p14="http://schemas.microsoft.com/office/powerpoint/2010/main" val="293782003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kubernetes architecture - what is kubernet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1200"/>
            <a:ext cx="8550382" cy="3348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57400" y="5364370"/>
            <a:ext cx="7848600" cy="923330"/>
          </a:xfrm>
          <a:prstGeom prst="rect">
            <a:avLst/>
          </a:prstGeom>
          <a:noFill/>
        </p:spPr>
        <p:txBody>
          <a:bodyPr wrap="square" rtlCol="0">
            <a:spAutoFit/>
          </a:bodyPr>
          <a:lstStyle/>
          <a:p>
            <a:r>
              <a:rPr lang="en-US" dirty="0"/>
              <a:t>Pod has group of containers that are run on the same host. So, if we regularly deploy single containers, then our container and the pod will be one and the same.</a:t>
            </a:r>
            <a:endParaRPr lang="en-IN" dirty="0"/>
          </a:p>
        </p:txBody>
      </p:sp>
    </p:spTree>
    <p:extLst>
      <p:ext uri="{BB962C8B-B14F-4D97-AF65-F5344CB8AC3E}">
        <p14:creationId xmlns:p14="http://schemas.microsoft.com/office/powerpoint/2010/main" val="67488560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ubernetes Cluster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28800"/>
            <a:ext cx="9067800" cy="46337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b="0" dirty="0"/>
              <a:t>Representation Of Kubernetes Cluster</a:t>
            </a:r>
            <a:endParaRPr lang="en-IN" dirty="0"/>
          </a:p>
        </p:txBody>
      </p:sp>
    </p:spTree>
    <p:extLst>
      <p:ext uri="{BB962C8B-B14F-4D97-AF65-F5344CB8AC3E}">
        <p14:creationId xmlns:p14="http://schemas.microsoft.com/office/powerpoint/2010/main" val="421098733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services in Kubernetes</a:t>
            </a:r>
            <a:endParaRPr lang="en-US" b="0" dirty="0"/>
          </a:p>
        </p:txBody>
      </p:sp>
      <p:pic>
        <p:nvPicPr>
          <p:cNvPr id="8194" name="Picture 2" descr="Types Of Services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2350457"/>
            <a:ext cx="8524477" cy="287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42291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990600"/>
            <a:ext cx="9144000" cy="5143500"/>
          </a:xfrm>
          <a:prstGeom prst="rect">
            <a:avLst/>
          </a:prstGeom>
        </p:spPr>
      </p:pic>
      <p:sp>
        <p:nvSpPr>
          <p:cNvPr id="3" name="TextBox 2"/>
          <p:cNvSpPr txBox="1"/>
          <p:nvPr/>
        </p:nvSpPr>
        <p:spPr>
          <a:xfrm>
            <a:off x="3200401" y="228600"/>
            <a:ext cx="4886531" cy="523220"/>
          </a:xfrm>
          <a:prstGeom prst="rect">
            <a:avLst/>
          </a:prstGeom>
          <a:noFill/>
        </p:spPr>
        <p:txBody>
          <a:bodyPr wrap="none" rtlCol="0">
            <a:spAutoFit/>
          </a:bodyPr>
          <a:lstStyle/>
          <a:p>
            <a:r>
              <a:rPr lang="en-IN" sz="2800" dirty="0" err="1"/>
              <a:t>Minikube</a:t>
            </a:r>
            <a:r>
              <a:rPr lang="en-IN" sz="2800" dirty="0"/>
              <a:t> –p cluster1 dashboard</a:t>
            </a:r>
          </a:p>
        </p:txBody>
      </p:sp>
    </p:spTree>
    <p:extLst>
      <p:ext uri="{BB962C8B-B14F-4D97-AF65-F5344CB8AC3E}">
        <p14:creationId xmlns:p14="http://schemas.microsoft.com/office/powerpoint/2010/main" val="17372410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evopscube.com/wp-content/uploads/2019/01/openshift-1024x67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28801"/>
            <a:ext cx="7772400" cy="51385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57400" y="74474"/>
            <a:ext cx="7010400" cy="1754326"/>
          </a:xfrm>
          <a:prstGeom prst="rect">
            <a:avLst/>
          </a:prstGeom>
          <a:noFill/>
        </p:spPr>
        <p:txBody>
          <a:bodyPr wrap="square" rtlCol="0">
            <a:spAutoFit/>
          </a:bodyPr>
          <a:lstStyle/>
          <a:p>
            <a:r>
              <a:rPr lang="en-US" b="1" dirty="0"/>
              <a:t>Openshift</a:t>
            </a:r>
          </a:p>
          <a:p>
            <a:r>
              <a:rPr lang="en-US" dirty="0"/>
              <a:t>Openshift is built on top of </a:t>
            </a:r>
            <a:r>
              <a:rPr lang="en-US" dirty="0" err="1"/>
              <a:t>kubernetes</a:t>
            </a:r>
            <a:r>
              <a:rPr lang="en-US" dirty="0"/>
              <a:t>. Openshift project is maintained by </a:t>
            </a:r>
            <a:r>
              <a:rPr lang="en-US" dirty="0" err="1"/>
              <a:t>Redhat</a:t>
            </a:r>
            <a:r>
              <a:rPr lang="en-US" dirty="0"/>
              <a:t>. It has both open source (openshift </a:t>
            </a:r>
            <a:r>
              <a:rPr lang="en-US" dirty="0" err="1"/>
              <a:t>orgin</a:t>
            </a:r>
            <a:r>
              <a:rPr lang="en-US" dirty="0"/>
              <a:t>) and enterprise version (openshift container platform).</a:t>
            </a:r>
          </a:p>
          <a:p>
            <a:r>
              <a:rPr lang="en-US" dirty="0"/>
              <a:t>Along with core Kubernetes features, it offers out of the box components for container management and orchestration.</a:t>
            </a:r>
          </a:p>
        </p:txBody>
      </p:sp>
    </p:spTree>
    <p:extLst>
      <p:ext uri="{BB962C8B-B14F-4D97-AF65-F5344CB8AC3E}">
        <p14:creationId xmlns:p14="http://schemas.microsoft.com/office/powerpoint/2010/main" val="3327200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F2CF-4EA3-4374-8BAB-3420FDCE7C6B}"/>
              </a:ext>
            </a:extLst>
          </p:cNvPr>
          <p:cNvSpPr>
            <a:spLocks noGrp="1"/>
          </p:cNvSpPr>
          <p:nvPr>
            <p:ph type="title"/>
          </p:nvPr>
        </p:nvSpPr>
        <p:spPr/>
        <p:txBody>
          <a:bodyPr/>
          <a:lstStyle/>
          <a:p>
            <a:r>
              <a:rPr lang="en-IN" dirty="0"/>
              <a:t>Image Demo</a:t>
            </a:r>
          </a:p>
        </p:txBody>
      </p:sp>
      <p:sp>
        <p:nvSpPr>
          <p:cNvPr id="3" name="Content Placeholder 2">
            <a:extLst>
              <a:ext uri="{FF2B5EF4-FFF2-40B4-BE49-F238E27FC236}">
                <a16:creationId xmlns:a16="http://schemas.microsoft.com/office/drawing/2014/main" id="{7EC13F5C-E830-43D1-91CC-A4CFFD5671A2}"/>
              </a:ext>
            </a:extLst>
          </p:cNvPr>
          <p:cNvSpPr>
            <a:spLocks noGrp="1"/>
          </p:cNvSpPr>
          <p:nvPr>
            <p:ph sz="quarter" idx="12"/>
          </p:nvPr>
        </p:nvSpPr>
        <p:spPr/>
        <p:txBody>
          <a:bodyPr/>
          <a:lstStyle/>
          <a:p>
            <a:r>
              <a:rPr lang="en-IN" dirty="0">
                <a:hlinkClick r:id="rId2"/>
              </a:rPr>
              <a:t>https://learnk8s.io/spring-boot-kubernetes-guide</a:t>
            </a:r>
            <a:endParaRPr lang="en-IN" dirty="0"/>
          </a:p>
          <a:p>
            <a:endParaRPr lang="en-IN" dirty="0"/>
          </a:p>
        </p:txBody>
      </p:sp>
    </p:spTree>
    <p:extLst>
      <p:ext uri="{BB962C8B-B14F-4D97-AF65-F5344CB8AC3E}">
        <p14:creationId xmlns:p14="http://schemas.microsoft.com/office/powerpoint/2010/main" val="2545468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ocker File, Images &amp; Containers - Docker Explained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667000"/>
            <a:ext cx="9144000" cy="2058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010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DA16-0803-450F-9247-592326F2D631}"/>
              </a:ext>
            </a:extLst>
          </p:cNvPr>
          <p:cNvSpPr>
            <a:spLocks noGrp="1"/>
          </p:cNvSpPr>
          <p:nvPr>
            <p:ph type="title"/>
          </p:nvPr>
        </p:nvSpPr>
        <p:spPr/>
        <p:txBody>
          <a:bodyPr/>
          <a:lstStyle/>
          <a:p>
            <a:r>
              <a:rPr lang="en-IN" dirty="0"/>
              <a:t>Docker Network</a:t>
            </a:r>
          </a:p>
        </p:txBody>
      </p:sp>
      <p:sp>
        <p:nvSpPr>
          <p:cNvPr id="3" name="Content Placeholder 2">
            <a:extLst>
              <a:ext uri="{FF2B5EF4-FFF2-40B4-BE49-F238E27FC236}">
                <a16:creationId xmlns:a16="http://schemas.microsoft.com/office/drawing/2014/main" id="{6037B085-FFA7-41E2-B8E3-5692DE4DA3F5}"/>
              </a:ext>
            </a:extLst>
          </p:cNvPr>
          <p:cNvSpPr>
            <a:spLocks noGrp="1"/>
          </p:cNvSpPr>
          <p:nvPr>
            <p:ph sz="quarter" idx="12"/>
          </p:nvPr>
        </p:nvSpPr>
        <p:spPr/>
        <p:txBody>
          <a:bodyPr>
            <a:normAutofit/>
          </a:bodyPr>
          <a:lstStyle/>
          <a:p>
            <a:r>
              <a:rPr lang="en-US" dirty="0"/>
              <a:t>Docker implements networking in an application-driven manner and provides various options while maintaining enough abstraction for application developers. </a:t>
            </a:r>
          </a:p>
          <a:p>
            <a:r>
              <a:rPr lang="en-US" dirty="0"/>
              <a:t>There are basically two types of networks available - the default Docker network and user-defined networks. </a:t>
            </a:r>
          </a:p>
          <a:p>
            <a:r>
              <a:rPr lang="en-US" dirty="0"/>
              <a:t>By default, you get three different networks on the installation of Docker - none, bridge, and host. </a:t>
            </a:r>
          </a:p>
        </p:txBody>
      </p:sp>
    </p:spTree>
    <p:extLst>
      <p:ext uri="{BB962C8B-B14F-4D97-AF65-F5344CB8AC3E}">
        <p14:creationId xmlns:p14="http://schemas.microsoft.com/office/powerpoint/2010/main" val="3925016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DA16-0803-450F-9247-592326F2D631}"/>
              </a:ext>
            </a:extLst>
          </p:cNvPr>
          <p:cNvSpPr>
            <a:spLocks noGrp="1"/>
          </p:cNvSpPr>
          <p:nvPr>
            <p:ph type="title"/>
          </p:nvPr>
        </p:nvSpPr>
        <p:spPr/>
        <p:txBody>
          <a:bodyPr/>
          <a:lstStyle/>
          <a:p>
            <a:r>
              <a:rPr lang="en-IN" dirty="0"/>
              <a:t>Docker Network</a:t>
            </a:r>
          </a:p>
        </p:txBody>
      </p:sp>
      <p:sp>
        <p:nvSpPr>
          <p:cNvPr id="3" name="Content Placeholder 2">
            <a:extLst>
              <a:ext uri="{FF2B5EF4-FFF2-40B4-BE49-F238E27FC236}">
                <a16:creationId xmlns:a16="http://schemas.microsoft.com/office/drawing/2014/main" id="{6037B085-FFA7-41E2-B8E3-5692DE4DA3F5}"/>
              </a:ext>
            </a:extLst>
          </p:cNvPr>
          <p:cNvSpPr>
            <a:spLocks noGrp="1"/>
          </p:cNvSpPr>
          <p:nvPr>
            <p:ph sz="quarter" idx="12"/>
          </p:nvPr>
        </p:nvSpPr>
        <p:spPr/>
        <p:txBody>
          <a:bodyPr>
            <a:normAutofit/>
          </a:bodyPr>
          <a:lstStyle/>
          <a:p>
            <a:r>
              <a:rPr lang="en-US" dirty="0"/>
              <a:t>The none and host networks are part of the network stack in Docker. </a:t>
            </a:r>
          </a:p>
          <a:p>
            <a:r>
              <a:rPr lang="en-US" dirty="0"/>
              <a:t>The bridge network automatically creates a gateway and IP subnet and all containers that belong to this network can talk to each other via IP addressing. </a:t>
            </a:r>
          </a:p>
          <a:p>
            <a:r>
              <a:rPr lang="en-US" dirty="0"/>
              <a:t>This network is not commonly used as it does not scale well and has constraints in terms of network usability and service discovery.</a:t>
            </a:r>
            <a:endParaRPr lang="en-IN" dirty="0"/>
          </a:p>
        </p:txBody>
      </p:sp>
    </p:spTree>
    <p:extLst>
      <p:ext uri="{BB962C8B-B14F-4D97-AF65-F5344CB8AC3E}">
        <p14:creationId xmlns:p14="http://schemas.microsoft.com/office/powerpoint/2010/main" val="203679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DA16-0803-450F-9247-592326F2D631}"/>
              </a:ext>
            </a:extLst>
          </p:cNvPr>
          <p:cNvSpPr>
            <a:spLocks noGrp="1"/>
          </p:cNvSpPr>
          <p:nvPr>
            <p:ph type="title"/>
          </p:nvPr>
        </p:nvSpPr>
        <p:spPr/>
        <p:txBody>
          <a:bodyPr/>
          <a:lstStyle/>
          <a:p>
            <a:r>
              <a:rPr lang="en-IN" dirty="0"/>
              <a:t>Docker Network</a:t>
            </a:r>
          </a:p>
        </p:txBody>
      </p:sp>
      <p:sp>
        <p:nvSpPr>
          <p:cNvPr id="3" name="Content Placeholder 2">
            <a:extLst>
              <a:ext uri="{FF2B5EF4-FFF2-40B4-BE49-F238E27FC236}">
                <a16:creationId xmlns:a16="http://schemas.microsoft.com/office/drawing/2014/main" id="{6037B085-FFA7-41E2-B8E3-5692DE4DA3F5}"/>
              </a:ext>
            </a:extLst>
          </p:cNvPr>
          <p:cNvSpPr>
            <a:spLocks noGrp="1"/>
          </p:cNvSpPr>
          <p:nvPr>
            <p:ph sz="quarter" idx="12"/>
          </p:nvPr>
        </p:nvSpPr>
        <p:spPr/>
        <p:txBody>
          <a:bodyPr>
            <a:normAutofit/>
          </a:bodyPr>
          <a:lstStyle/>
          <a:p>
            <a:r>
              <a:rPr lang="en-US" dirty="0"/>
              <a:t>The other type of networks is user-defined networks. Administrators can configure multiple user-defined networks. </a:t>
            </a:r>
          </a:p>
          <a:p>
            <a:r>
              <a:rPr lang="en-US" dirty="0"/>
              <a:t>There are three types:</a:t>
            </a:r>
          </a:p>
          <a:p>
            <a:r>
              <a:rPr lang="en-US" dirty="0"/>
              <a:t>Bridge network: Similar to the default bridge network, a user-defined Bridge network differs in that there is no need for port forwarding for containers within the network to communicate with each other. </a:t>
            </a:r>
          </a:p>
          <a:p>
            <a:r>
              <a:rPr lang="en-US" dirty="0"/>
              <a:t>The other difference is that it has full support for automatic network discovery.</a:t>
            </a:r>
            <a:endParaRPr lang="en-IN" dirty="0"/>
          </a:p>
        </p:txBody>
      </p:sp>
    </p:spTree>
    <p:extLst>
      <p:ext uri="{BB962C8B-B14F-4D97-AF65-F5344CB8AC3E}">
        <p14:creationId xmlns:p14="http://schemas.microsoft.com/office/powerpoint/2010/main" val="2913155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DA16-0803-450F-9247-592326F2D631}"/>
              </a:ext>
            </a:extLst>
          </p:cNvPr>
          <p:cNvSpPr>
            <a:spLocks noGrp="1"/>
          </p:cNvSpPr>
          <p:nvPr>
            <p:ph type="title"/>
          </p:nvPr>
        </p:nvSpPr>
        <p:spPr/>
        <p:txBody>
          <a:bodyPr/>
          <a:lstStyle/>
          <a:p>
            <a:r>
              <a:rPr lang="en-IN" dirty="0"/>
              <a:t>Docker Network</a:t>
            </a:r>
          </a:p>
        </p:txBody>
      </p:sp>
      <p:sp>
        <p:nvSpPr>
          <p:cNvPr id="3" name="Content Placeholder 2">
            <a:extLst>
              <a:ext uri="{FF2B5EF4-FFF2-40B4-BE49-F238E27FC236}">
                <a16:creationId xmlns:a16="http://schemas.microsoft.com/office/drawing/2014/main" id="{6037B085-FFA7-41E2-B8E3-5692DE4DA3F5}"/>
              </a:ext>
            </a:extLst>
          </p:cNvPr>
          <p:cNvSpPr>
            <a:spLocks noGrp="1"/>
          </p:cNvSpPr>
          <p:nvPr>
            <p:ph sz="quarter" idx="12"/>
          </p:nvPr>
        </p:nvSpPr>
        <p:spPr/>
        <p:txBody>
          <a:bodyPr>
            <a:normAutofit fontScale="92500" lnSpcReduction="10000"/>
          </a:bodyPr>
          <a:lstStyle/>
          <a:p>
            <a:r>
              <a:rPr lang="en-US" dirty="0"/>
              <a:t>Overlay network: An Overlay network is used when you need containers on separate hosts to be able to communicate with each other, as in the case of a distributed network. </a:t>
            </a:r>
          </a:p>
          <a:p>
            <a:r>
              <a:rPr lang="en-US" dirty="0"/>
              <a:t>However, a caveat is that swarm mode must be enabled for a cluster of Docker engines, known as a swarm, to be able to join the same group.</a:t>
            </a:r>
          </a:p>
          <a:p>
            <a:r>
              <a:rPr lang="en-US" dirty="0" err="1"/>
              <a:t>Macvlan</a:t>
            </a:r>
            <a:r>
              <a:rPr lang="en-US" dirty="0"/>
              <a:t> network: When using Bridge and Overlay networks a bridge resides between the container and the host.</a:t>
            </a:r>
          </a:p>
          <a:p>
            <a:r>
              <a:rPr lang="en-US" dirty="0"/>
              <a:t> A </a:t>
            </a:r>
            <a:r>
              <a:rPr lang="en-US" dirty="0" err="1"/>
              <a:t>Macvlan</a:t>
            </a:r>
            <a:r>
              <a:rPr lang="en-US" dirty="0"/>
              <a:t> network removes this bridge, providing the benefit of exposing container resources to external networks without dealing with port forwarding. </a:t>
            </a:r>
          </a:p>
          <a:p>
            <a:r>
              <a:rPr lang="en-US" dirty="0"/>
              <a:t>This is realized by using MAC addresses instead of IP addresses.</a:t>
            </a:r>
          </a:p>
        </p:txBody>
      </p:sp>
    </p:spTree>
    <p:extLst>
      <p:ext uri="{BB962C8B-B14F-4D97-AF65-F5344CB8AC3E}">
        <p14:creationId xmlns:p14="http://schemas.microsoft.com/office/powerpoint/2010/main" val="512741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hypervisor is a software that makes virtualization possible. </a:t>
            </a:r>
          </a:p>
          <a:p>
            <a:r>
              <a:rPr lang="en-US" dirty="0"/>
              <a:t>It is also called Virtual Machine Monitor. </a:t>
            </a:r>
          </a:p>
          <a:p>
            <a:r>
              <a:rPr lang="en-US" dirty="0"/>
              <a:t>It divides the host system and allocates the resources to each divided virtual environment. </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2949105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1C397D-A4AD-4EEE-9EEC-2802E74D62B4}"/>
              </a:ext>
            </a:extLst>
          </p:cNvPr>
          <p:cNvSpPr>
            <a:spLocks noGrp="1"/>
          </p:cNvSpPr>
          <p:nvPr>
            <p:ph sz="quarter" idx="12"/>
          </p:nvPr>
        </p:nvSpPr>
        <p:spPr/>
        <p:txBody>
          <a:bodyPr/>
          <a:lstStyle/>
          <a:p>
            <a:r>
              <a:rPr lang="en-US" dirty="0"/>
              <a:t>You can store data within the writable layer of a container but it requires a storage driver. </a:t>
            </a:r>
          </a:p>
          <a:p>
            <a:r>
              <a:rPr lang="en-US" dirty="0"/>
              <a:t>Being non-persistent, it perishes whenever the container is not running. </a:t>
            </a:r>
          </a:p>
          <a:p>
            <a:r>
              <a:rPr lang="en-US" dirty="0"/>
              <a:t>It is not easy to transfer this data. </a:t>
            </a:r>
          </a:p>
          <a:p>
            <a:r>
              <a:rPr lang="en-US" dirty="0"/>
              <a:t>In terms of persistent storage, Docker offers four options:</a:t>
            </a:r>
          </a:p>
          <a:p>
            <a:r>
              <a:rPr lang="en-US" dirty="0"/>
              <a:t>Data Volume, Data Volume Container, Directory Mounts, Storage Plugins</a:t>
            </a:r>
            <a:endParaRPr lang="en-IN" dirty="0"/>
          </a:p>
        </p:txBody>
      </p:sp>
      <p:sp>
        <p:nvSpPr>
          <p:cNvPr id="3" name="Title 2">
            <a:extLst>
              <a:ext uri="{FF2B5EF4-FFF2-40B4-BE49-F238E27FC236}">
                <a16:creationId xmlns:a16="http://schemas.microsoft.com/office/drawing/2014/main" id="{CEBA5A9E-A765-466B-A8AF-F57C81692A0A}"/>
              </a:ext>
            </a:extLst>
          </p:cNvPr>
          <p:cNvSpPr>
            <a:spLocks noGrp="1"/>
          </p:cNvSpPr>
          <p:nvPr>
            <p:ph type="title"/>
          </p:nvPr>
        </p:nvSpPr>
        <p:spPr/>
        <p:txBody>
          <a:bodyPr/>
          <a:lstStyle/>
          <a:p>
            <a:r>
              <a:rPr lang="en-IN" dirty="0"/>
              <a:t>Storage</a:t>
            </a:r>
          </a:p>
        </p:txBody>
      </p:sp>
    </p:spTree>
    <p:extLst>
      <p:ext uri="{BB962C8B-B14F-4D97-AF65-F5344CB8AC3E}">
        <p14:creationId xmlns:p14="http://schemas.microsoft.com/office/powerpoint/2010/main" val="2210784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1C397D-A4AD-4EEE-9EEC-2802E74D62B4}"/>
              </a:ext>
            </a:extLst>
          </p:cNvPr>
          <p:cNvSpPr>
            <a:spLocks noGrp="1"/>
          </p:cNvSpPr>
          <p:nvPr>
            <p:ph sz="quarter" idx="12"/>
          </p:nvPr>
        </p:nvSpPr>
        <p:spPr/>
        <p:txBody>
          <a:bodyPr>
            <a:normAutofit/>
          </a:bodyPr>
          <a:lstStyle/>
          <a:p>
            <a:r>
              <a:rPr lang="en-US" dirty="0"/>
              <a:t>There are storage plugins from various companies to automate the storage provisioning process. For example,</a:t>
            </a:r>
          </a:p>
          <a:p>
            <a:r>
              <a:rPr lang="en-US" dirty="0"/>
              <a:t>HPE 3PAR</a:t>
            </a:r>
          </a:p>
          <a:p>
            <a:r>
              <a:rPr lang="en-US" dirty="0"/>
              <a:t>EMC (</a:t>
            </a:r>
            <a:r>
              <a:rPr lang="en-US" dirty="0" err="1"/>
              <a:t>ScaleIO</a:t>
            </a:r>
            <a:r>
              <a:rPr lang="en-US" dirty="0"/>
              <a:t>, </a:t>
            </a:r>
            <a:r>
              <a:rPr lang="en-US" dirty="0" err="1"/>
              <a:t>XtremIO</a:t>
            </a:r>
            <a:r>
              <a:rPr lang="en-US" dirty="0"/>
              <a:t>, VMAX, Isilon)</a:t>
            </a:r>
          </a:p>
          <a:p>
            <a:r>
              <a:rPr lang="en-US" dirty="0"/>
              <a:t>NetApp</a:t>
            </a:r>
          </a:p>
          <a:p>
            <a:r>
              <a:rPr lang="en-US" dirty="0"/>
              <a:t>There are also plugins that support public cloud providers like:</a:t>
            </a:r>
          </a:p>
          <a:p>
            <a:r>
              <a:rPr lang="en-US" dirty="0"/>
              <a:t>Azure File Storage</a:t>
            </a:r>
          </a:p>
          <a:p>
            <a:r>
              <a:rPr lang="en-US" dirty="0"/>
              <a:t>Google Compute Platform.</a:t>
            </a:r>
            <a:endParaRPr lang="en-IN" dirty="0"/>
          </a:p>
        </p:txBody>
      </p:sp>
      <p:sp>
        <p:nvSpPr>
          <p:cNvPr id="3" name="Title 2">
            <a:extLst>
              <a:ext uri="{FF2B5EF4-FFF2-40B4-BE49-F238E27FC236}">
                <a16:creationId xmlns:a16="http://schemas.microsoft.com/office/drawing/2014/main" id="{CEBA5A9E-A765-466B-A8AF-F57C81692A0A}"/>
              </a:ext>
            </a:extLst>
          </p:cNvPr>
          <p:cNvSpPr>
            <a:spLocks noGrp="1"/>
          </p:cNvSpPr>
          <p:nvPr>
            <p:ph type="title"/>
          </p:nvPr>
        </p:nvSpPr>
        <p:spPr/>
        <p:txBody>
          <a:bodyPr/>
          <a:lstStyle/>
          <a:p>
            <a:r>
              <a:rPr lang="en-IN" dirty="0"/>
              <a:t>Storage</a:t>
            </a:r>
          </a:p>
        </p:txBody>
      </p:sp>
    </p:spTree>
    <p:extLst>
      <p:ext uri="{BB962C8B-B14F-4D97-AF65-F5344CB8AC3E}">
        <p14:creationId xmlns:p14="http://schemas.microsoft.com/office/powerpoint/2010/main" val="2485122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529AC1-EB3C-4CD4-B0ED-F3D67C31F6BD}"/>
              </a:ext>
            </a:extLst>
          </p:cNvPr>
          <p:cNvSpPr>
            <a:spLocks noGrp="1"/>
          </p:cNvSpPr>
          <p:nvPr>
            <p:ph sz="quarter" idx="12"/>
          </p:nvPr>
        </p:nvSpPr>
        <p:spPr/>
        <p:txBody>
          <a:bodyPr/>
          <a:lstStyle/>
          <a:p>
            <a:r>
              <a:rPr lang="en-US" dirty="0"/>
              <a:t>A Docker registry is a storage and distribution system for named Docker images.</a:t>
            </a:r>
          </a:p>
          <a:p>
            <a:r>
              <a:rPr lang="en-US" dirty="0"/>
              <a:t>The same image might have multiple different versions, identified by their tags.</a:t>
            </a:r>
          </a:p>
          <a:p>
            <a:r>
              <a:rPr lang="en-US" dirty="0"/>
              <a:t>A Docker registry is organized into Docker repositories , where a repository holds all the versions of a specific image. </a:t>
            </a:r>
          </a:p>
          <a:p>
            <a:r>
              <a:rPr lang="en-US" dirty="0"/>
              <a:t>The registry allows Docker users to pull images locally, as well as push new images to the registry (given adequate access permissions when applicable).</a:t>
            </a:r>
            <a:endParaRPr lang="en-IN" dirty="0"/>
          </a:p>
        </p:txBody>
      </p:sp>
      <p:sp>
        <p:nvSpPr>
          <p:cNvPr id="3" name="Title 2">
            <a:extLst>
              <a:ext uri="{FF2B5EF4-FFF2-40B4-BE49-F238E27FC236}">
                <a16:creationId xmlns:a16="http://schemas.microsoft.com/office/drawing/2014/main" id="{6FF4F331-09E6-4EAF-8665-66AEC94FA4E6}"/>
              </a:ext>
            </a:extLst>
          </p:cNvPr>
          <p:cNvSpPr>
            <a:spLocks noGrp="1"/>
          </p:cNvSpPr>
          <p:nvPr>
            <p:ph type="title"/>
          </p:nvPr>
        </p:nvSpPr>
        <p:spPr/>
        <p:txBody>
          <a:bodyPr/>
          <a:lstStyle/>
          <a:p>
            <a:r>
              <a:rPr lang="en-IN" dirty="0"/>
              <a:t>Registries</a:t>
            </a:r>
          </a:p>
        </p:txBody>
      </p:sp>
    </p:spTree>
    <p:extLst>
      <p:ext uri="{BB962C8B-B14F-4D97-AF65-F5344CB8AC3E}">
        <p14:creationId xmlns:p14="http://schemas.microsoft.com/office/powerpoint/2010/main" val="2016627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529AC1-EB3C-4CD4-B0ED-F3D67C31F6BD}"/>
              </a:ext>
            </a:extLst>
          </p:cNvPr>
          <p:cNvSpPr>
            <a:spLocks noGrp="1"/>
          </p:cNvSpPr>
          <p:nvPr>
            <p:ph sz="quarter" idx="12"/>
          </p:nvPr>
        </p:nvSpPr>
        <p:spPr/>
        <p:txBody>
          <a:bodyPr/>
          <a:lstStyle/>
          <a:p>
            <a:r>
              <a:rPr lang="en-US" dirty="0"/>
              <a:t>By default, the Docker engine interacts with DockerHub , Docker's public registry instance.</a:t>
            </a:r>
          </a:p>
          <a:p>
            <a:r>
              <a:rPr lang="en-US" dirty="0"/>
              <a:t>However, it is possible to run on-premise the open-source Docker registry/distribution, as well as a commercially supported version called Docker Trusted Registry .</a:t>
            </a:r>
          </a:p>
          <a:p>
            <a:endParaRPr lang="en-IN" dirty="0"/>
          </a:p>
        </p:txBody>
      </p:sp>
      <p:sp>
        <p:nvSpPr>
          <p:cNvPr id="3" name="Title 2">
            <a:extLst>
              <a:ext uri="{FF2B5EF4-FFF2-40B4-BE49-F238E27FC236}">
                <a16:creationId xmlns:a16="http://schemas.microsoft.com/office/drawing/2014/main" id="{6FF4F331-09E6-4EAF-8665-66AEC94FA4E6}"/>
              </a:ext>
            </a:extLst>
          </p:cNvPr>
          <p:cNvSpPr>
            <a:spLocks noGrp="1"/>
          </p:cNvSpPr>
          <p:nvPr>
            <p:ph type="title"/>
          </p:nvPr>
        </p:nvSpPr>
        <p:spPr/>
        <p:txBody>
          <a:bodyPr/>
          <a:lstStyle/>
          <a:p>
            <a:r>
              <a:rPr lang="en-IN" dirty="0"/>
              <a:t>Registries</a:t>
            </a:r>
          </a:p>
        </p:txBody>
      </p:sp>
    </p:spTree>
    <p:extLst>
      <p:ext uri="{BB962C8B-B14F-4D97-AF65-F5344CB8AC3E}">
        <p14:creationId xmlns:p14="http://schemas.microsoft.com/office/powerpoint/2010/main" val="692133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298390-9031-4E66-9DF8-207F0D3BA67F}"/>
              </a:ext>
            </a:extLst>
          </p:cNvPr>
          <p:cNvSpPr>
            <a:spLocks noGrp="1"/>
          </p:cNvSpPr>
          <p:nvPr>
            <p:ph sz="quarter" idx="12"/>
          </p:nvPr>
        </p:nvSpPr>
        <p:spPr/>
        <p:txBody>
          <a:bodyPr/>
          <a:lstStyle/>
          <a:p>
            <a:r>
              <a:rPr lang="en-US" dirty="0"/>
              <a:t>DockerHub is a hosted registry solution by Docker Inc.</a:t>
            </a:r>
          </a:p>
          <a:p>
            <a:r>
              <a:rPr lang="en-US" dirty="0"/>
              <a:t>Besides public and private repositories, it also provides automated builds, organization accounts, and integration with source control solutions like </a:t>
            </a:r>
            <a:r>
              <a:rPr lang="en-US" dirty="0" err="1"/>
              <a:t>Github</a:t>
            </a:r>
            <a:r>
              <a:rPr lang="en-US" dirty="0"/>
              <a:t> and Bitbucket .</a:t>
            </a:r>
          </a:p>
          <a:p>
            <a:endParaRPr lang="en-IN" dirty="0"/>
          </a:p>
        </p:txBody>
      </p:sp>
      <p:sp>
        <p:nvSpPr>
          <p:cNvPr id="3" name="Title 2">
            <a:extLst>
              <a:ext uri="{FF2B5EF4-FFF2-40B4-BE49-F238E27FC236}">
                <a16:creationId xmlns:a16="http://schemas.microsoft.com/office/drawing/2014/main" id="{7E350FAB-29B8-49BA-8D1F-D8AC5CD9F788}"/>
              </a:ext>
            </a:extLst>
          </p:cNvPr>
          <p:cNvSpPr>
            <a:spLocks noGrp="1"/>
          </p:cNvSpPr>
          <p:nvPr>
            <p:ph type="title"/>
          </p:nvPr>
        </p:nvSpPr>
        <p:spPr/>
        <p:txBody>
          <a:bodyPr/>
          <a:lstStyle/>
          <a:p>
            <a:r>
              <a:rPr lang="en-IN" dirty="0"/>
              <a:t>Docker Hub</a:t>
            </a:r>
          </a:p>
        </p:txBody>
      </p:sp>
    </p:spTree>
    <p:extLst>
      <p:ext uri="{BB962C8B-B14F-4D97-AF65-F5344CB8AC3E}">
        <p14:creationId xmlns:p14="http://schemas.microsoft.com/office/powerpoint/2010/main" val="3724585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298390-9031-4E66-9DF8-207F0D3BA67F}"/>
              </a:ext>
            </a:extLst>
          </p:cNvPr>
          <p:cNvSpPr>
            <a:spLocks noGrp="1"/>
          </p:cNvSpPr>
          <p:nvPr>
            <p:ph sz="quarter" idx="12"/>
          </p:nvPr>
        </p:nvSpPr>
        <p:spPr/>
        <p:txBody>
          <a:bodyPr/>
          <a:lstStyle/>
          <a:p>
            <a:r>
              <a:rPr lang="en-US" dirty="0"/>
              <a:t>A public repository is accessible by anyone running Docker, and image names include the organization/user name. </a:t>
            </a:r>
          </a:p>
          <a:p>
            <a:r>
              <a:rPr lang="en-US" dirty="0"/>
              <a:t>For example, docker pull </a:t>
            </a:r>
            <a:r>
              <a:rPr lang="en-US" dirty="0" err="1"/>
              <a:t>jenkins</a:t>
            </a:r>
            <a:r>
              <a:rPr lang="en-US" dirty="0"/>
              <a:t>/</a:t>
            </a:r>
            <a:r>
              <a:rPr lang="en-US" dirty="0" err="1"/>
              <a:t>jenkins</a:t>
            </a:r>
            <a:r>
              <a:rPr lang="en-US" dirty="0"/>
              <a:t> will pull the Jenkins CI server image with tag latest from the Jenkins organization. </a:t>
            </a:r>
          </a:p>
          <a:p>
            <a:r>
              <a:rPr lang="en-US" dirty="0"/>
              <a:t>There are hundreds of thousands public images available. </a:t>
            </a:r>
          </a:p>
          <a:p>
            <a:r>
              <a:rPr lang="en-US" dirty="0"/>
              <a:t>Private repositories restrict access to the repository creator or members of its organization.</a:t>
            </a:r>
            <a:endParaRPr lang="en-IN" dirty="0"/>
          </a:p>
        </p:txBody>
      </p:sp>
      <p:sp>
        <p:nvSpPr>
          <p:cNvPr id="3" name="Title 2">
            <a:extLst>
              <a:ext uri="{FF2B5EF4-FFF2-40B4-BE49-F238E27FC236}">
                <a16:creationId xmlns:a16="http://schemas.microsoft.com/office/drawing/2014/main" id="{7E350FAB-29B8-49BA-8D1F-D8AC5CD9F788}"/>
              </a:ext>
            </a:extLst>
          </p:cNvPr>
          <p:cNvSpPr>
            <a:spLocks noGrp="1"/>
          </p:cNvSpPr>
          <p:nvPr>
            <p:ph type="title"/>
          </p:nvPr>
        </p:nvSpPr>
        <p:spPr/>
        <p:txBody>
          <a:bodyPr/>
          <a:lstStyle/>
          <a:p>
            <a:r>
              <a:rPr lang="en-IN" dirty="0"/>
              <a:t>Docker Hub</a:t>
            </a:r>
          </a:p>
        </p:txBody>
      </p:sp>
    </p:spTree>
    <p:extLst>
      <p:ext uri="{BB962C8B-B14F-4D97-AF65-F5344CB8AC3E}">
        <p14:creationId xmlns:p14="http://schemas.microsoft.com/office/powerpoint/2010/main" val="2119162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298390-9031-4E66-9DF8-207F0D3BA67F}"/>
              </a:ext>
            </a:extLst>
          </p:cNvPr>
          <p:cNvSpPr>
            <a:spLocks noGrp="1"/>
          </p:cNvSpPr>
          <p:nvPr>
            <p:ph sz="quarter" idx="12"/>
          </p:nvPr>
        </p:nvSpPr>
        <p:spPr/>
        <p:txBody>
          <a:bodyPr/>
          <a:lstStyle/>
          <a:p>
            <a:r>
              <a:rPr lang="en-US" dirty="0"/>
              <a:t>DockerHub supports official repositories, which include images verified for security and best practices.</a:t>
            </a:r>
          </a:p>
          <a:p>
            <a:r>
              <a:rPr lang="en-US" dirty="0"/>
              <a:t>These do not require an organization/user name, for example docker pull </a:t>
            </a:r>
            <a:r>
              <a:rPr lang="en-US" dirty="0" err="1"/>
              <a:t>nginx</a:t>
            </a:r>
            <a:r>
              <a:rPr lang="en-US" dirty="0"/>
              <a:t> will pull the latest image of the Nginx load balancer.</a:t>
            </a:r>
          </a:p>
          <a:p>
            <a:r>
              <a:rPr lang="en-US" dirty="0"/>
              <a:t>DockerHub can perform automated image builds if the DockerHub repository is linked to a source control repository which contains a build context (</a:t>
            </a:r>
            <a:r>
              <a:rPr lang="en-US" dirty="0" err="1"/>
              <a:t>Dockerfile</a:t>
            </a:r>
            <a:r>
              <a:rPr lang="en-US" dirty="0"/>
              <a:t> and all any files in the same folder). </a:t>
            </a:r>
          </a:p>
          <a:p>
            <a:r>
              <a:rPr lang="en-US" dirty="0"/>
              <a:t>A commit in the source repository will trigger a build in DockerHub.</a:t>
            </a:r>
            <a:endParaRPr lang="en-IN" dirty="0"/>
          </a:p>
        </p:txBody>
      </p:sp>
      <p:sp>
        <p:nvSpPr>
          <p:cNvPr id="3" name="Title 2">
            <a:extLst>
              <a:ext uri="{FF2B5EF4-FFF2-40B4-BE49-F238E27FC236}">
                <a16:creationId xmlns:a16="http://schemas.microsoft.com/office/drawing/2014/main" id="{7E350FAB-29B8-49BA-8D1F-D8AC5CD9F788}"/>
              </a:ext>
            </a:extLst>
          </p:cNvPr>
          <p:cNvSpPr>
            <a:spLocks noGrp="1"/>
          </p:cNvSpPr>
          <p:nvPr>
            <p:ph type="title"/>
          </p:nvPr>
        </p:nvSpPr>
        <p:spPr/>
        <p:txBody>
          <a:bodyPr/>
          <a:lstStyle/>
          <a:p>
            <a:r>
              <a:rPr lang="en-IN" dirty="0"/>
              <a:t>Docker Hub</a:t>
            </a:r>
          </a:p>
        </p:txBody>
      </p:sp>
    </p:spTree>
    <p:extLst>
      <p:ext uri="{BB962C8B-B14F-4D97-AF65-F5344CB8AC3E}">
        <p14:creationId xmlns:p14="http://schemas.microsoft.com/office/powerpoint/2010/main" val="894874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B0532-6BED-42B0-B181-C5C20808FF06}"/>
              </a:ext>
            </a:extLst>
          </p:cNvPr>
          <p:cNvSpPr>
            <a:spLocks noGrp="1"/>
          </p:cNvSpPr>
          <p:nvPr>
            <p:ph sz="quarter" idx="12"/>
          </p:nvPr>
        </p:nvSpPr>
        <p:spPr/>
        <p:txBody>
          <a:bodyPr/>
          <a:lstStyle/>
          <a:p>
            <a:r>
              <a:rPr lang="en-US" dirty="0"/>
              <a:t>Other companies host paid online Docker registries for public use. </a:t>
            </a:r>
          </a:p>
          <a:p>
            <a:r>
              <a:rPr lang="en-US" dirty="0"/>
              <a:t>Cloud providers like AWS and Google, who also offer container-hosting services, market the high availability of their registries.</a:t>
            </a:r>
          </a:p>
          <a:p>
            <a:endParaRPr lang="en-IN" dirty="0"/>
          </a:p>
        </p:txBody>
      </p:sp>
      <p:sp>
        <p:nvSpPr>
          <p:cNvPr id="3" name="Title 2">
            <a:extLst>
              <a:ext uri="{FF2B5EF4-FFF2-40B4-BE49-F238E27FC236}">
                <a16:creationId xmlns:a16="http://schemas.microsoft.com/office/drawing/2014/main" id="{C9F549F6-BD11-4E3A-9F03-215D47F1770C}"/>
              </a:ext>
            </a:extLst>
          </p:cNvPr>
          <p:cNvSpPr>
            <a:spLocks noGrp="1"/>
          </p:cNvSpPr>
          <p:nvPr>
            <p:ph type="title"/>
          </p:nvPr>
        </p:nvSpPr>
        <p:spPr/>
        <p:txBody>
          <a:bodyPr/>
          <a:lstStyle/>
          <a:p>
            <a:r>
              <a:rPr lang="en-IN" dirty="0"/>
              <a:t>Other Public Registries</a:t>
            </a:r>
          </a:p>
        </p:txBody>
      </p:sp>
    </p:spTree>
    <p:extLst>
      <p:ext uri="{BB962C8B-B14F-4D97-AF65-F5344CB8AC3E}">
        <p14:creationId xmlns:p14="http://schemas.microsoft.com/office/powerpoint/2010/main" val="2278480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B0532-6BED-42B0-B181-C5C20808FF06}"/>
              </a:ext>
            </a:extLst>
          </p:cNvPr>
          <p:cNvSpPr>
            <a:spLocks noGrp="1"/>
          </p:cNvSpPr>
          <p:nvPr>
            <p:ph sz="quarter" idx="12"/>
          </p:nvPr>
        </p:nvSpPr>
        <p:spPr/>
        <p:txBody>
          <a:bodyPr>
            <a:normAutofit/>
          </a:bodyPr>
          <a:lstStyle/>
          <a:p>
            <a:r>
              <a:rPr lang="en-US" dirty="0"/>
              <a:t>Amazon Elastic Container Registry (ECR) integrates with AWS Identity and Access Management (IAM) service for authentication. It supports only private repositories and does not provide automated image building.</a:t>
            </a:r>
          </a:p>
          <a:p>
            <a:r>
              <a:rPr lang="en-US" dirty="0"/>
              <a:t>Google Container Registry (GCR) authentication is based on Google’s Cloud Storage service permissions. It supports only private repositories and provides automated image builds via integration with Google Cloud Source Repositories, GitHub, and Bitbucket.</a:t>
            </a:r>
            <a:endParaRPr lang="en-IN" dirty="0"/>
          </a:p>
        </p:txBody>
      </p:sp>
      <p:sp>
        <p:nvSpPr>
          <p:cNvPr id="3" name="Title 2">
            <a:extLst>
              <a:ext uri="{FF2B5EF4-FFF2-40B4-BE49-F238E27FC236}">
                <a16:creationId xmlns:a16="http://schemas.microsoft.com/office/drawing/2014/main" id="{C9F549F6-BD11-4E3A-9F03-215D47F1770C}"/>
              </a:ext>
            </a:extLst>
          </p:cNvPr>
          <p:cNvSpPr>
            <a:spLocks noGrp="1"/>
          </p:cNvSpPr>
          <p:nvPr>
            <p:ph type="title"/>
          </p:nvPr>
        </p:nvSpPr>
        <p:spPr/>
        <p:txBody>
          <a:bodyPr/>
          <a:lstStyle/>
          <a:p>
            <a:r>
              <a:rPr lang="en-IN" dirty="0"/>
              <a:t>Other Public Registries</a:t>
            </a:r>
          </a:p>
        </p:txBody>
      </p:sp>
    </p:spTree>
    <p:extLst>
      <p:ext uri="{BB962C8B-B14F-4D97-AF65-F5344CB8AC3E}">
        <p14:creationId xmlns:p14="http://schemas.microsoft.com/office/powerpoint/2010/main" val="439264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B0532-6BED-42B0-B181-C5C20808FF06}"/>
              </a:ext>
            </a:extLst>
          </p:cNvPr>
          <p:cNvSpPr>
            <a:spLocks noGrp="1"/>
          </p:cNvSpPr>
          <p:nvPr>
            <p:ph sz="quarter" idx="12"/>
          </p:nvPr>
        </p:nvSpPr>
        <p:spPr/>
        <p:txBody>
          <a:bodyPr>
            <a:normAutofit/>
          </a:bodyPr>
          <a:lstStyle/>
          <a:p>
            <a:r>
              <a:rPr lang="en-US" dirty="0"/>
              <a:t>Azure Container Registry (ACR) supports multi-region registries and authenticates with Active Directory. It supports only private repositories and does not provide automated image building.</a:t>
            </a:r>
          </a:p>
          <a:p>
            <a:r>
              <a:rPr lang="en-US" dirty="0"/>
              <a:t>CoreOS Quay supports OAuth and LDAP authentication. It offers both (paid) private and (free) public repositories, automatic security scanning and automated image builds via integration with GitLab, GitHub, and Bitbucket.</a:t>
            </a:r>
          </a:p>
          <a:p>
            <a:r>
              <a:rPr lang="en-US" dirty="0"/>
              <a:t>Private Docker Registry supports OAuth, LDAP and Active Directory authentication. It offers both private and public repositories, free up to 3 repositories (private or public).</a:t>
            </a:r>
            <a:endParaRPr lang="en-IN" dirty="0"/>
          </a:p>
        </p:txBody>
      </p:sp>
      <p:sp>
        <p:nvSpPr>
          <p:cNvPr id="3" name="Title 2">
            <a:extLst>
              <a:ext uri="{FF2B5EF4-FFF2-40B4-BE49-F238E27FC236}">
                <a16:creationId xmlns:a16="http://schemas.microsoft.com/office/drawing/2014/main" id="{C9F549F6-BD11-4E3A-9F03-215D47F1770C}"/>
              </a:ext>
            </a:extLst>
          </p:cNvPr>
          <p:cNvSpPr>
            <a:spLocks noGrp="1"/>
          </p:cNvSpPr>
          <p:nvPr>
            <p:ph type="title"/>
          </p:nvPr>
        </p:nvSpPr>
        <p:spPr/>
        <p:txBody>
          <a:bodyPr/>
          <a:lstStyle/>
          <a:p>
            <a:r>
              <a:rPr lang="en-IN" dirty="0"/>
              <a:t>Other Public Registries</a:t>
            </a:r>
          </a:p>
        </p:txBody>
      </p:sp>
    </p:spTree>
    <p:extLst>
      <p:ext uri="{BB962C8B-B14F-4D97-AF65-F5344CB8AC3E}">
        <p14:creationId xmlns:p14="http://schemas.microsoft.com/office/powerpoint/2010/main" val="369985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Hypervisor</a:t>
            </a:r>
          </a:p>
        </p:txBody>
      </p:sp>
      <p:pic>
        <p:nvPicPr>
          <p:cNvPr id="7170" name="Picture 2">
            <a:extLst>
              <a:ext uri="{FF2B5EF4-FFF2-40B4-BE49-F238E27FC236}">
                <a16:creationId xmlns:a16="http://schemas.microsoft.com/office/drawing/2014/main" id="{62DD1047-E898-42EB-82F5-1A355AE2D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676401"/>
            <a:ext cx="6324600" cy="476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0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899A33-43AA-43BC-822D-E51CB38D77DA}"/>
              </a:ext>
            </a:extLst>
          </p:cNvPr>
          <p:cNvSpPr>
            <a:spLocks noGrp="1"/>
          </p:cNvSpPr>
          <p:nvPr>
            <p:ph sz="quarter" idx="12"/>
          </p:nvPr>
        </p:nvSpPr>
        <p:spPr/>
        <p:txBody>
          <a:bodyPr>
            <a:normAutofit/>
          </a:bodyPr>
          <a:lstStyle/>
          <a:p>
            <a:r>
              <a:rPr lang="en-US" dirty="0"/>
              <a:t>Use cases for running a private registry on-premise (internal to the organization) include:</a:t>
            </a:r>
          </a:p>
          <a:p>
            <a:r>
              <a:rPr lang="en-US" dirty="0"/>
              <a:t>Distributing images inside an isolated network (not sending images over the Internet)</a:t>
            </a:r>
          </a:p>
          <a:p>
            <a:r>
              <a:rPr lang="en-US" dirty="0"/>
              <a:t>Creating faster CI/CD pipelines (pulling and pushing images from internal network), including faster deployments to on-premise environments</a:t>
            </a:r>
          </a:p>
          <a:p>
            <a:r>
              <a:rPr lang="en-US" dirty="0"/>
              <a:t>Deploying a new image over a large cluster of machines</a:t>
            </a:r>
          </a:p>
          <a:p>
            <a:r>
              <a:rPr lang="en-US" dirty="0"/>
              <a:t>Tightly controlling where images are being stored</a:t>
            </a:r>
            <a:endParaRPr lang="en-IN" dirty="0"/>
          </a:p>
        </p:txBody>
      </p:sp>
      <p:sp>
        <p:nvSpPr>
          <p:cNvPr id="3" name="Title 2">
            <a:extLst>
              <a:ext uri="{FF2B5EF4-FFF2-40B4-BE49-F238E27FC236}">
                <a16:creationId xmlns:a16="http://schemas.microsoft.com/office/drawing/2014/main" id="{499B6B1A-1C69-4A45-B4FF-930985041C5A}"/>
              </a:ext>
            </a:extLst>
          </p:cNvPr>
          <p:cNvSpPr>
            <a:spLocks noGrp="1"/>
          </p:cNvSpPr>
          <p:nvPr>
            <p:ph type="title"/>
          </p:nvPr>
        </p:nvSpPr>
        <p:spPr/>
        <p:txBody>
          <a:bodyPr/>
          <a:lstStyle/>
          <a:p>
            <a:r>
              <a:rPr lang="en-IN" dirty="0"/>
              <a:t>Private Registries</a:t>
            </a:r>
          </a:p>
        </p:txBody>
      </p:sp>
    </p:spTree>
    <p:extLst>
      <p:ext uri="{BB962C8B-B14F-4D97-AF65-F5344CB8AC3E}">
        <p14:creationId xmlns:p14="http://schemas.microsoft.com/office/powerpoint/2010/main" val="78962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899A33-43AA-43BC-822D-E51CB38D77DA}"/>
              </a:ext>
            </a:extLst>
          </p:cNvPr>
          <p:cNvSpPr>
            <a:spLocks noGrp="1"/>
          </p:cNvSpPr>
          <p:nvPr>
            <p:ph sz="quarter" idx="12"/>
          </p:nvPr>
        </p:nvSpPr>
        <p:spPr/>
        <p:txBody>
          <a:bodyPr>
            <a:normAutofit/>
          </a:bodyPr>
          <a:lstStyle/>
          <a:p>
            <a:r>
              <a:rPr lang="en-US" dirty="0"/>
              <a:t>Running a private registry system, especially when delivery to production depends on it, requires operational skills such as ensuring availability, logging and log processing, monitoring, and security. </a:t>
            </a:r>
          </a:p>
          <a:p>
            <a:r>
              <a:rPr lang="en-US" dirty="0"/>
              <a:t>Strong understanding of http and overall network communications is also important.</a:t>
            </a:r>
            <a:endParaRPr lang="en-IN" dirty="0"/>
          </a:p>
        </p:txBody>
      </p:sp>
      <p:sp>
        <p:nvSpPr>
          <p:cNvPr id="3" name="Title 2">
            <a:extLst>
              <a:ext uri="{FF2B5EF4-FFF2-40B4-BE49-F238E27FC236}">
                <a16:creationId xmlns:a16="http://schemas.microsoft.com/office/drawing/2014/main" id="{499B6B1A-1C69-4A45-B4FF-930985041C5A}"/>
              </a:ext>
            </a:extLst>
          </p:cNvPr>
          <p:cNvSpPr>
            <a:spLocks noGrp="1"/>
          </p:cNvSpPr>
          <p:nvPr>
            <p:ph type="title"/>
          </p:nvPr>
        </p:nvSpPr>
        <p:spPr/>
        <p:txBody>
          <a:bodyPr/>
          <a:lstStyle/>
          <a:p>
            <a:r>
              <a:rPr lang="en-IN" dirty="0"/>
              <a:t>Private Registries</a:t>
            </a:r>
          </a:p>
        </p:txBody>
      </p:sp>
    </p:spTree>
    <p:extLst>
      <p:ext uri="{BB962C8B-B14F-4D97-AF65-F5344CB8AC3E}">
        <p14:creationId xmlns:p14="http://schemas.microsoft.com/office/powerpoint/2010/main" val="736454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899A33-43AA-43BC-822D-E51CB38D77DA}"/>
              </a:ext>
            </a:extLst>
          </p:cNvPr>
          <p:cNvSpPr>
            <a:spLocks noGrp="1"/>
          </p:cNvSpPr>
          <p:nvPr>
            <p:ph sz="quarter" idx="12"/>
          </p:nvPr>
        </p:nvSpPr>
        <p:spPr/>
        <p:txBody>
          <a:bodyPr>
            <a:normAutofit lnSpcReduction="10000"/>
          </a:bodyPr>
          <a:lstStyle/>
          <a:p>
            <a:r>
              <a:rPr lang="en-US" dirty="0"/>
              <a:t>Docker Trusted Registry is Docker Inc’s commercially supported version, providing high availability via replication, image auditing, signing and security scanning, integration with LDAP and Active Directory.</a:t>
            </a:r>
          </a:p>
          <a:p>
            <a:r>
              <a:rPr lang="en-US" dirty="0"/>
              <a:t>Harbor is a VMWare open source offering which also provides high availability via replication, image auditing, integration with LDAP and Active Directory.</a:t>
            </a:r>
          </a:p>
          <a:p>
            <a:r>
              <a:rPr lang="en-US" dirty="0"/>
              <a:t>GitLab Container Registry is tightly integrated with GitLab CI’s workflow, with minimal setup.</a:t>
            </a:r>
          </a:p>
          <a:p>
            <a:r>
              <a:rPr lang="en-US" dirty="0" err="1"/>
              <a:t>JFrog</a:t>
            </a:r>
            <a:r>
              <a:rPr lang="en-US" dirty="0"/>
              <a:t> Artifactory for strong artifact management (not only Docker images but any artifact).</a:t>
            </a:r>
          </a:p>
          <a:p>
            <a:endParaRPr lang="en-US" dirty="0"/>
          </a:p>
        </p:txBody>
      </p:sp>
      <p:sp>
        <p:nvSpPr>
          <p:cNvPr id="3" name="Title 2">
            <a:extLst>
              <a:ext uri="{FF2B5EF4-FFF2-40B4-BE49-F238E27FC236}">
                <a16:creationId xmlns:a16="http://schemas.microsoft.com/office/drawing/2014/main" id="{499B6B1A-1C69-4A45-B4FF-930985041C5A}"/>
              </a:ext>
            </a:extLst>
          </p:cNvPr>
          <p:cNvSpPr>
            <a:spLocks noGrp="1"/>
          </p:cNvSpPr>
          <p:nvPr>
            <p:ph type="title"/>
          </p:nvPr>
        </p:nvSpPr>
        <p:spPr/>
        <p:txBody>
          <a:bodyPr/>
          <a:lstStyle/>
          <a:p>
            <a:r>
              <a:rPr lang="en-IN" dirty="0"/>
              <a:t>Private Registries</a:t>
            </a:r>
          </a:p>
        </p:txBody>
      </p:sp>
    </p:spTree>
    <p:extLst>
      <p:ext uri="{BB962C8B-B14F-4D97-AF65-F5344CB8AC3E}">
        <p14:creationId xmlns:p14="http://schemas.microsoft.com/office/powerpoint/2010/main" val="300862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8811-AFB1-476A-85A2-266FA08D9551}"/>
              </a:ext>
            </a:extLst>
          </p:cNvPr>
          <p:cNvSpPr>
            <a:spLocks noGrp="1"/>
          </p:cNvSpPr>
          <p:nvPr>
            <p:ph type="title"/>
          </p:nvPr>
        </p:nvSpPr>
        <p:spPr/>
        <p:txBody>
          <a:bodyPr>
            <a:normAutofit/>
          </a:bodyPr>
          <a:lstStyle/>
          <a:p>
            <a:r>
              <a:rPr lang="en-US" dirty="0"/>
              <a:t>Should You Install Docker with the Docker Toolbox or Docker for Mac / Windows?</a:t>
            </a:r>
            <a:endParaRPr lang="en-IN" dirty="0"/>
          </a:p>
        </p:txBody>
      </p:sp>
      <p:pic>
        <p:nvPicPr>
          <p:cNvPr id="1026" name="Picture 2">
            <a:extLst>
              <a:ext uri="{FF2B5EF4-FFF2-40B4-BE49-F238E27FC236}">
                <a16:creationId xmlns:a16="http://schemas.microsoft.com/office/drawing/2014/main" id="{6C4D7208-1F3E-4ED6-81BE-B2283F44A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57400"/>
            <a:ext cx="71437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574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BA767-97E1-40C4-BE47-E77F068BC16B}"/>
              </a:ext>
            </a:extLst>
          </p:cNvPr>
          <p:cNvSpPr>
            <a:spLocks noGrp="1"/>
          </p:cNvSpPr>
          <p:nvPr>
            <p:ph sz="quarter" idx="12"/>
          </p:nvPr>
        </p:nvSpPr>
        <p:spPr/>
        <p:txBody>
          <a:bodyPr/>
          <a:lstStyle/>
          <a:p>
            <a:r>
              <a:rPr lang="en-US" dirty="0"/>
              <a:t>If you’re on MacOS or Windows you can install Docker with:</a:t>
            </a:r>
          </a:p>
          <a:p>
            <a:pPr lvl="1"/>
            <a:r>
              <a:rPr lang="en-US" dirty="0"/>
              <a:t>Docker for Mac / Windows (now known as Docker Desktop)</a:t>
            </a:r>
          </a:p>
          <a:p>
            <a:pPr lvl="1"/>
            <a:r>
              <a:rPr lang="en-US" dirty="0"/>
              <a:t>Docker Toolbox</a:t>
            </a:r>
          </a:p>
          <a:p>
            <a:pPr lvl="1"/>
            <a:r>
              <a:rPr lang="en-US" dirty="0"/>
              <a:t>Running your own Virtual Machine and installing Docker yourself</a:t>
            </a:r>
            <a:endParaRPr lang="en-IN" dirty="0"/>
          </a:p>
        </p:txBody>
      </p:sp>
      <p:sp>
        <p:nvSpPr>
          <p:cNvPr id="2" name="Title 1">
            <a:extLst>
              <a:ext uri="{FF2B5EF4-FFF2-40B4-BE49-F238E27FC236}">
                <a16:creationId xmlns:a16="http://schemas.microsoft.com/office/drawing/2014/main" id="{66498811-AFB1-476A-85A2-266FA08D9551}"/>
              </a:ext>
            </a:extLst>
          </p:cNvPr>
          <p:cNvSpPr>
            <a:spLocks noGrp="1"/>
          </p:cNvSpPr>
          <p:nvPr>
            <p:ph type="title"/>
          </p:nvPr>
        </p:nvSpPr>
        <p:spPr/>
        <p:txBody>
          <a:bodyPr>
            <a:normAutofit/>
          </a:bodyPr>
          <a:lstStyle/>
          <a:p>
            <a:r>
              <a:rPr lang="en-US" dirty="0"/>
              <a:t>Should You Install Docker with the Docker Toolbox or Docker for Mac / Windows?</a:t>
            </a:r>
            <a:endParaRPr lang="en-IN" dirty="0"/>
          </a:p>
        </p:txBody>
      </p:sp>
    </p:spTree>
    <p:extLst>
      <p:ext uri="{BB962C8B-B14F-4D97-AF65-F5344CB8AC3E}">
        <p14:creationId xmlns:p14="http://schemas.microsoft.com/office/powerpoint/2010/main" val="1483304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BA767-97E1-40C4-BE47-E77F068BC16B}"/>
              </a:ext>
            </a:extLst>
          </p:cNvPr>
          <p:cNvSpPr>
            <a:spLocks noGrp="1"/>
          </p:cNvSpPr>
          <p:nvPr>
            <p:ph sz="quarter" idx="12"/>
          </p:nvPr>
        </p:nvSpPr>
        <p:spPr/>
        <p:txBody>
          <a:bodyPr/>
          <a:lstStyle/>
          <a:p>
            <a:r>
              <a:rPr lang="en-US" dirty="0"/>
              <a:t>If you’re on MacOS or Windows you can install Docker with:</a:t>
            </a:r>
          </a:p>
          <a:p>
            <a:pPr lvl="1"/>
            <a:r>
              <a:rPr lang="en-US" dirty="0"/>
              <a:t>Docker for Mac / Windows (now known as Docker Desktop)</a:t>
            </a:r>
          </a:p>
          <a:p>
            <a:pPr lvl="1"/>
            <a:r>
              <a:rPr lang="en-US" dirty="0"/>
              <a:t>Docker Toolbox</a:t>
            </a:r>
          </a:p>
          <a:p>
            <a:pPr lvl="1"/>
            <a:r>
              <a:rPr lang="en-US" dirty="0"/>
              <a:t>Running your own Virtual Machine and installing Docker yourself</a:t>
            </a:r>
            <a:endParaRPr lang="en-IN" dirty="0"/>
          </a:p>
        </p:txBody>
      </p:sp>
      <p:sp>
        <p:nvSpPr>
          <p:cNvPr id="2" name="Title 1">
            <a:extLst>
              <a:ext uri="{FF2B5EF4-FFF2-40B4-BE49-F238E27FC236}">
                <a16:creationId xmlns:a16="http://schemas.microsoft.com/office/drawing/2014/main" id="{66498811-AFB1-476A-85A2-266FA08D9551}"/>
              </a:ext>
            </a:extLst>
          </p:cNvPr>
          <p:cNvSpPr>
            <a:spLocks noGrp="1"/>
          </p:cNvSpPr>
          <p:nvPr>
            <p:ph type="title"/>
          </p:nvPr>
        </p:nvSpPr>
        <p:spPr/>
        <p:txBody>
          <a:bodyPr>
            <a:normAutofit/>
          </a:bodyPr>
          <a:lstStyle/>
          <a:p>
            <a:r>
              <a:rPr lang="en-US" dirty="0"/>
              <a:t>Should You Install Docker with the Docker Toolbox or Docker for Mac / Windows?</a:t>
            </a:r>
            <a:endParaRPr lang="en-IN" dirty="0"/>
          </a:p>
        </p:txBody>
      </p:sp>
    </p:spTree>
    <p:extLst>
      <p:ext uri="{BB962C8B-B14F-4D97-AF65-F5344CB8AC3E}">
        <p14:creationId xmlns:p14="http://schemas.microsoft.com/office/powerpoint/2010/main" val="3546590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E73B65-F388-4ADB-A0F8-BE51B0E4D66E}"/>
              </a:ext>
            </a:extLst>
          </p:cNvPr>
          <p:cNvSpPr>
            <a:spLocks noGrp="1"/>
          </p:cNvSpPr>
          <p:nvPr>
            <p:ph sz="quarter" idx="12"/>
          </p:nvPr>
        </p:nvSpPr>
        <p:spPr/>
        <p:txBody>
          <a:bodyPr/>
          <a:lstStyle/>
          <a:p>
            <a:r>
              <a:rPr lang="en-US" dirty="0"/>
              <a:t>Pros</a:t>
            </a:r>
          </a:p>
          <a:p>
            <a:r>
              <a:rPr lang="en-US" dirty="0"/>
              <a:t>Offers the most “native” experience, you can easily use any terminal you </a:t>
            </a:r>
            <a:r>
              <a:rPr lang="en-US" dirty="0" err="1"/>
              <a:t>you</a:t>
            </a:r>
            <a:r>
              <a:rPr lang="en-US" dirty="0"/>
              <a:t> want since Docker is effectively running on localhost from MacOS / Windows’ POV.</a:t>
            </a:r>
          </a:p>
          <a:p>
            <a:r>
              <a:rPr lang="en-US" dirty="0"/>
              <a:t>Docker is heavily developing and polishing this solution.</a:t>
            </a:r>
            <a:endParaRPr lang="en-IN" dirty="0"/>
          </a:p>
        </p:txBody>
      </p:sp>
      <p:sp>
        <p:nvSpPr>
          <p:cNvPr id="3" name="Title 2">
            <a:extLst>
              <a:ext uri="{FF2B5EF4-FFF2-40B4-BE49-F238E27FC236}">
                <a16:creationId xmlns:a16="http://schemas.microsoft.com/office/drawing/2014/main" id="{2E1B60CA-3A20-46B7-862C-54F915DAC73E}"/>
              </a:ext>
            </a:extLst>
          </p:cNvPr>
          <p:cNvSpPr>
            <a:spLocks noGrp="1"/>
          </p:cNvSpPr>
          <p:nvPr>
            <p:ph type="title"/>
          </p:nvPr>
        </p:nvSpPr>
        <p:spPr/>
        <p:txBody>
          <a:bodyPr/>
          <a:lstStyle/>
          <a:p>
            <a:r>
              <a:rPr lang="en-IN" dirty="0"/>
              <a:t>Docker for Mac / Docker for Windows (Docker Desktop)</a:t>
            </a:r>
          </a:p>
        </p:txBody>
      </p:sp>
    </p:spTree>
    <p:extLst>
      <p:ext uri="{BB962C8B-B14F-4D97-AF65-F5344CB8AC3E}">
        <p14:creationId xmlns:p14="http://schemas.microsoft.com/office/powerpoint/2010/main" val="1161306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E73B65-F388-4ADB-A0F8-BE51B0E4D66E}"/>
              </a:ext>
            </a:extLst>
          </p:cNvPr>
          <p:cNvSpPr>
            <a:spLocks noGrp="1"/>
          </p:cNvSpPr>
          <p:nvPr>
            <p:ph sz="quarter" idx="12"/>
          </p:nvPr>
        </p:nvSpPr>
        <p:spPr/>
        <p:txBody>
          <a:bodyPr/>
          <a:lstStyle/>
          <a:p>
            <a:pPr algn="l"/>
            <a:r>
              <a:rPr lang="en-US" b="1" i="0" dirty="0">
                <a:solidFill>
                  <a:srgbClr val="000000"/>
                </a:solidFill>
                <a:effectLst/>
                <a:latin typeface="Open Sans"/>
              </a:rPr>
              <a:t>Cons</a:t>
            </a:r>
          </a:p>
          <a:p>
            <a:pPr algn="l">
              <a:buFont typeface="Arial" panose="020B0604020202020204" pitchFamily="34" charset="0"/>
              <a:buChar char="•"/>
            </a:pPr>
            <a:r>
              <a:rPr lang="en-US" b="0" i="0" dirty="0">
                <a:solidFill>
                  <a:srgbClr val="3A4044"/>
                </a:solidFill>
                <a:effectLst/>
                <a:latin typeface="Open Sans"/>
              </a:rPr>
              <a:t>On certain MacOS hardware combos the volume performance can be a little slow.</a:t>
            </a:r>
          </a:p>
          <a:p>
            <a:pPr algn="l">
              <a:buFont typeface="Arial" panose="020B0604020202020204" pitchFamily="34" charset="0"/>
              <a:buChar char="•"/>
            </a:pPr>
            <a:r>
              <a:rPr lang="en-US" b="0" i="0" dirty="0">
                <a:solidFill>
                  <a:srgbClr val="3A4044"/>
                </a:solidFill>
                <a:effectLst/>
                <a:latin typeface="Open Sans"/>
              </a:rPr>
              <a:t>I can legit say there are not any “wow this sucks!” cons for Windows, it’s really solid.</a:t>
            </a:r>
          </a:p>
        </p:txBody>
      </p:sp>
      <p:sp>
        <p:nvSpPr>
          <p:cNvPr id="3" name="Title 2">
            <a:extLst>
              <a:ext uri="{FF2B5EF4-FFF2-40B4-BE49-F238E27FC236}">
                <a16:creationId xmlns:a16="http://schemas.microsoft.com/office/drawing/2014/main" id="{2E1B60CA-3A20-46B7-862C-54F915DAC73E}"/>
              </a:ext>
            </a:extLst>
          </p:cNvPr>
          <p:cNvSpPr>
            <a:spLocks noGrp="1"/>
          </p:cNvSpPr>
          <p:nvPr>
            <p:ph type="title"/>
          </p:nvPr>
        </p:nvSpPr>
        <p:spPr/>
        <p:txBody>
          <a:bodyPr/>
          <a:lstStyle/>
          <a:p>
            <a:r>
              <a:rPr lang="en-IN" dirty="0"/>
              <a:t>Docker for Mac / Docker for Windows (Docker Desktop)</a:t>
            </a:r>
          </a:p>
        </p:txBody>
      </p:sp>
    </p:spTree>
    <p:extLst>
      <p:ext uri="{BB962C8B-B14F-4D97-AF65-F5344CB8AC3E}">
        <p14:creationId xmlns:p14="http://schemas.microsoft.com/office/powerpoint/2010/main" val="8587404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23DEE-52E8-42F4-8ED6-F1D01DB82034}"/>
              </a:ext>
            </a:extLst>
          </p:cNvPr>
          <p:cNvSpPr>
            <a:spLocks noGrp="1"/>
          </p:cNvSpPr>
          <p:nvPr>
            <p:ph sz="quarter" idx="12"/>
          </p:nvPr>
        </p:nvSpPr>
        <p:spPr/>
        <p:txBody>
          <a:bodyPr/>
          <a:lstStyle/>
          <a:p>
            <a:r>
              <a:rPr lang="en-US" dirty="0"/>
              <a:t>Pros</a:t>
            </a:r>
          </a:p>
          <a:p>
            <a:r>
              <a:rPr lang="en-US" dirty="0"/>
              <a:t>Offers an “out of the box” Docker experience if you have no other choice.</a:t>
            </a:r>
            <a:endParaRPr lang="en-IN" dirty="0"/>
          </a:p>
        </p:txBody>
      </p:sp>
      <p:sp>
        <p:nvSpPr>
          <p:cNvPr id="3" name="Title 2">
            <a:extLst>
              <a:ext uri="{FF2B5EF4-FFF2-40B4-BE49-F238E27FC236}">
                <a16:creationId xmlns:a16="http://schemas.microsoft.com/office/drawing/2014/main" id="{59ACEDFD-FA01-4F6B-922F-96A6441C0933}"/>
              </a:ext>
            </a:extLst>
          </p:cNvPr>
          <p:cNvSpPr>
            <a:spLocks noGrp="1"/>
          </p:cNvSpPr>
          <p:nvPr>
            <p:ph type="title"/>
          </p:nvPr>
        </p:nvSpPr>
        <p:spPr/>
        <p:txBody>
          <a:bodyPr/>
          <a:lstStyle/>
          <a:p>
            <a:r>
              <a:rPr lang="en-IN" dirty="0"/>
              <a:t>Docker Toolbox</a:t>
            </a:r>
          </a:p>
        </p:txBody>
      </p:sp>
    </p:spTree>
    <p:extLst>
      <p:ext uri="{BB962C8B-B14F-4D97-AF65-F5344CB8AC3E}">
        <p14:creationId xmlns:p14="http://schemas.microsoft.com/office/powerpoint/2010/main" val="3816013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23DEE-52E8-42F4-8ED6-F1D01DB82034}"/>
              </a:ext>
            </a:extLst>
          </p:cNvPr>
          <p:cNvSpPr>
            <a:spLocks noGrp="1"/>
          </p:cNvSpPr>
          <p:nvPr>
            <p:ph sz="quarter" idx="12"/>
          </p:nvPr>
        </p:nvSpPr>
        <p:spPr/>
        <p:txBody>
          <a:bodyPr/>
          <a:lstStyle/>
          <a:p>
            <a:r>
              <a:rPr lang="en-US" dirty="0"/>
              <a:t>Cons</a:t>
            </a:r>
          </a:p>
          <a:p>
            <a:r>
              <a:rPr lang="en-US" dirty="0"/>
              <a:t>You need to either use the Docker </a:t>
            </a:r>
            <a:r>
              <a:rPr lang="en-US" dirty="0" err="1"/>
              <a:t>Quickstart</a:t>
            </a:r>
            <a:r>
              <a:rPr lang="en-US" dirty="0"/>
              <a:t> Terminal, or configure your own terminal to connect to the Docker Daemon running a VM.</a:t>
            </a:r>
          </a:p>
          <a:p>
            <a:endParaRPr lang="en-US" dirty="0"/>
          </a:p>
          <a:p>
            <a:r>
              <a:rPr lang="en-US" dirty="0"/>
              <a:t>Not a native solution, so you’ll need to access your Docker Machine’s IP address if you’re developing web apps. Example: 192.168.99.100 instead of localhost.</a:t>
            </a:r>
          </a:p>
          <a:p>
            <a:endParaRPr lang="en-US" dirty="0"/>
          </a:p>
        </p:txBody>
      </p:sp>
      <p:sp>
        <p:nvSpPr>
          <p:cNvPr id="3" name="Title 2">
            <a:extLst>
              <a:ext uri="{FF2B5EF4-FFF2-40B4-BE49-F238E27FC236}">
                <a16:creationId xmlns:a16="http://schemas.microsoft.com/office/drawing/2014/main" id="{59ACEDFD-FA01-4F6B-922F-96A6441C0933}"/>
              </a:ext>
            </a:extLst>
          </p:cNvPr>
          <p:cNvSpPr>
            <a:spLocks noGrp="1"/>
          </p:cNvSpPr>
          <p:nvPr>
            <p:ph type="title"/>
          </p:nvPr>
        </p:nvSpPr>
        <p:spPr/>
        <p:txBody>
          <a:bodyPr/>
          <a:lstStyle/>
          <a:p>
            <a:r>
              <a:rPr lang="en-IN" dirty="0"/>
              <a:t>Docker Toolbox</a:t>
            </a:r>
          </a:p>
        </p:txBody>
      </p:sp>
    </p:spTree>
    <p:extLst>
      <p:ext uri="{BB962C8B-B14F-4D97-AF65-F5344CB8AC3E}">
        <p14:creationId xmlns:p14="http://schemas.microsoft.com/office/powerpoint/2010/main" val="233356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lnSpcReduction="10000"/>
          </a:bodyPr>
          <a:lstStyle/>
          <a:p>
            <a:r>
              <a:rPr lang="en-US" dirty="0"/>
              <a:t>Hyper-V will only run on processors which support hardware assisted virtualization. </a:t>
            </a:r>
          </a:p>
          <a:p>
            <a:r>
              <a:rPr lang="en-US" dirty="0"/>
              <a:t>The x86 family of CPUs provide a range of protection levels also known as rings in which code can execute. </a:t>
            </a:r>
          </a:p>
          <a:p>
            <a:r>
              <a:rPr lang="en-US" dirty="0"/>
              <a:t>Ring 0 has the highest level privilege and it is in this ring that the operating system kernel normally runs. </a:t>
            </a:r>
          </a:p>
          <a:p>
            <a:r>
              <a:rPr lang="en-US" dirty="0"/>
              <a:t>Code executing in ring 0 is said to be running in system space, kernel mode or supervisor mode. </a:t>
            </a:r>
          </a:p>
          <a:p>
            <a:r>
              <a:rPr lang="en-US" dirty="0"/>
              <a:t>All other code, such as applications running on the operating system, operate in less privileged rings, typically ring 3.</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2676774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23DEE-52E8-42F4-8ED6-F1D01DB82034}"/>
              </a:ext>
            </a:extLst>
          </p:cNvPr>
          <p:cNvSpPr>
            <a:spLocks noGrp="1"/>
          </p:cNvSpPr>
          <p:nvPr>
            <p:ph sz="quarter" idx="12"/>
          </p:nvPr>
        </p:nvSpPr>
        <p:spPr/>
        <p:txBody>
          <a:bodyPr/>
          <a:lstStyle/>
          <a:p>
            <a:r>
              <a:rPr lang="en-US" dirty="0"/>
              <a:t>Cons</a:t>
            </a:r>
          </a:p>
          <a:p>
            <a:r>
              <a:rPr lang="en-US" dirty="0"/>
              <a:t>Unless you jump through hoops, your code needs to live in your Windows user directory such as C:\Users\eswari\src\myapp. Otherwise Docker won’t be able to find it.</a:t>
            </a:r>
          </a:p>
          <a:p>
            <a:endParaRPr lang="en-US" dirty="0"/>
          </a:p>
          <a:p>
            <a:r>
              <a:rPr lang="en-US" dirty="0"/>
              <a:t>Suffers from typical VirtualBox edge case bugs and mount performance issues.</a:t>
            </a:r>
          </a:p>
        </p:txBody>
      </p:sp>
      <p:sp>
        <p:nvSpPr>
          <p:cNvPr id="3" name="Title 2">
            <a:extLst>
              <a:ext uri="{FF2B5EF4-FFF2-40B4-BE49-F238E27FC236}">
                <a16:creationId xmlns:a16="http://schemas.microsoft.com/office/drawing/2014/main" id="{59ACEDFD-FA01-4F6B-922F-96A6441C0933}"/>
              </a:ext>
            </a:extLst>
          </p:cNvPr>
          <p:cNvSpPr>
            <a:spLocks noGrp="1"/>
          </p:cNvSpPr>
          <p:nvPr>
            <p:ph type="title"/>
          </p:nvPr>
        </p:nvSpPr>
        <p:spPr/>
        <p:txBody>
          <a:bodyPr/>
          <a:lstStyle/>
          <a:p>
            <a:r>
              <a:rPr lang="en-IN" dirty="0"/>
              <a:t>Docker Toolbox</a:t>
            </a:r>
          </a:p>
        </p:txBody>
      </p:sp>
    </p:spTree>
    <p:extLst>
      <p:ext uri="{BB962C8B-B14F-4D97-AF65-F5344CB8AC3E}">
        <p14:creationId xmlns:p14="http://schemas.microsoft.com/office/powerpoint/2010/main" val="2349972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What is Docker?</a:t>
            </a:r>
          </a:p>
          <a:p>
            <a:r>
              <a:rPr lang="en-US" dirty="0"/>
              <a:t>At its heart, Docker is software which lets you create an </a:t>
            </a:r>
            <a:r>
              <a:rPr lang="en-US" i="1" dirty="0"/>
              <a:t>image</a:t>
            </a:r>
            <a:r>
              <a:rPr lang="en-US" dirty="0"/>
              <a:t> and then run instances of that image in a </a:t>
            </a:r>
            <a:r>
              <a:rPr lang="en-US" i="1" dirty="0"/>
              <a:t>container</a:t>
            </a:r>
            <a:r>
              <a:rPr lang="en-US" dirty="0"/>
              <a:t>.</a:t>
            </a:r>
          </a:p>
          <a:p>
            <a:r>
              <a:rPr lang="en-US" dirty="0"/>
              <a:t>Docker maintain a vast repository of images, called the Docker Hub which you can use as starting points or as free storage for your own images.</a:t>
            </a:r>
          </a:p>
          <a:p>
            <a:r>
              <a:rPr lang="en-US" dirty="0"/>
              <a:t> You can install Docker, choose an image you'd like to use, then run an instance of it in a container.</a:t>
            </a:r>
          </a:p>
          <a:p>
            <a:endParaRPr lang="en-IN" dirty="0"/>
          </a:p>
        </p:txBody>
      </p:sp>
      <p:sp>
        <p:nvSpPr>
          <p:cNvPr id="3" name="Title 2"/>
          <p:cNvSpPr>
            <a:spLocks noGrp="1"/>
          </p:cNvSpPr>
          <p:nvPr>
            <p:ph type="title"/>
          </p:nvPr>
        </p:nvSpPr>
        <p:spPr/>
        <p:txBody>
          <a:bodyPr/>
          <a:lstStyle/>
          <a:p>
            <a:r>
              <a:rPr lang="en-IN" dirty="0"/>
              <a:t>What is Docker</a:t>
            </a:r>
          </a:p>
        </p:txBody>
      </p:sp>
    </p:spTree>
    <p:extLst>
      <p:ext uri="{BB962C8B-B14F-4D97-AF65-F5344CB8AC3E}">
        <p14:creationId xmlns:p14="http://schemas.microsoft.com/office/powerpoint/2010/main" val="2847781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Applications running in virtual machines, apart from the hypervisor, require a full instance of the operating system and any supporting libraries.</a:t>
            </a:r>
          </a:p>
          <a:p>
            <a:r>
              <a:rPr lang="en-US" dirty="0"/>
              <a:t>Containers, on the other hand, share the operating system with the host. </a:t>
            </a:r>
          </a:p>
          <a:p>
            <a:r>
              <a:rPr lang="en-US" dirty="0"/>
              <a:t>Hypervisor is comparable to the container engine (represented as Docker on the image) in a sense that it manages the lifecycle of the containers.</a:t>
            </a:r>
          </a:p>
          <a:p>
            <a:r>
              <a:rPr lang="en-US" dirty="0"/>
              <a:t>The important difference is that the processes running inside the containers are just like the native processes on the host, and do not introduce any overheads associated with hypervisor execution.</a:t>
            </a:r>
          </a:p>
          <a:p>
            <a:r>
              <a:rPr lang="en-US" dirty="0"/>
              <a:t>Additionally, applications can reuse the libraries and share the data between containers.</a:t>
            </a:r>
            <a:endParaRPr lang="en-IN" dirty="0"/>
          </a:p>
        </p:txBody>
      </p:sp>
      <p:sp>
        <p:nvSpPr>
          <p:cNvPr id="3" name="Title 2"/>
          <p:cNvSpPr>
            <a:spLocks noGrp="1"/>
          </p:cNvSpPr>
          <p:nvPr>
            <p:ph type="title"/>
          </p:nvPr>
        </p:nvSpPr>
        <p:spPr/>
        <p:txBody>
          <a:bodyPr/>
          <a:lstStyle/>
          <a:p>
            <a:r>
              <a:rPr lang="en-IN" dirty="0"/>
              <a:t>Difference between VM and Container</a:t>
            </a:r>
          </a:p>
        </p:txBody>
      </p:sp>
    </p:spTree>
    <p:extLst>
      <p:ext uri="{BB962C8B-B14F-4D97-AF65-F5344CB8AC3E}">
        <p14:creationId xmlns:p14="http://schemas.microsoft.com/office/powerpoint/2010/main" val="233091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cker Use-Case -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9144000" cy="39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24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ocker Workflow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28801"/>
            <a:ext cx="9144000" cy="364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55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Docker Hub is like GitHub for Docker Images. It is basically a cloud registry where you can find Docker Images uploaded by different communities, also you can develop your own image and upload on Docker Hub, but first, you need to create an account on DockerHub.</a:t>
            </a:r>
            <a:endParaRPr lang="en-IN" dirty="0"/>
          </a:p>
        </p:txBody>
      </p:sp>
      <p:sp>
        <p:nvSpPr>
          <p:cNvPr id="3" name="Title 2"/>
          <p:cNvSpPr>
            <a:spLocks noGrp="1"/>
          </p:cNvSpPr>
          <p:nvPr>
            <p:ph type="title"/>
          </p:nvPr>
        </p:nvSpPr>
        <p:spPr/>
        <p:txBody>
          <a:bodyPr/>
          <a:lstStyle/>
          <a:p>
            <a:r>
              <a:rPr lang="en-IN" dirty="0"/>
              <a:t>Docker Hub:</a:t>
            </a:r>
            <a:br>
              <a:rPr lang="en-IN" b="0" dirty="0"/>
            </a:br>
            <a:endParaRPr lang="en-IN" dirty="0"/>
          </a:p>
        </p:txBody>
      </p:sp>
    </p:spTree>
    <p:extLst>
      <p:ext uri="{BB962C8B-B14F-4D97-AF65-F5344CB8AC3E}">
        <p14:creationId xmlns:p14="http://schemas.microsoft.com/office/powerpoint/2010/main" val="3279216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 Hub</a:t>
            </a:r>
          </a:p>
        </p:txBody>
      </p:sp>
      <p:pic>
        <p:nvPicPr>
          <p:cNvPr id="4098" name="Picture 2" descr="Docker Images, Docker Hub, Docker File and Docker Container - Docker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885" y="2057400"/>
            <a:ext cx="830217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47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It consists of a Docker Engine which is a client-server application with three major components:</a:t>
            </a:r>
          </a:p>
          <a:p>
            <a:r>
              <a:rPr lang="en-US" dirty="0"/>
              <a:t>A server which is a type of long-running program called a daemon process (the </a:t>
            </a:r>
            <a:r>
              <a:rPr lang="en-US" dirty="0" err="1"/>
              <a:t>docker</a:t>
            </a:r>
            <a:r>
              <a:rPr lang="en-US" dirty="0"/>
              <a:t> command).</a:t>
            </a:r>
          </a:p>
          <a:p>
            <a:r>
              <a:rPr lang="en-US" dirty="0"/>
              <a:t>A REST API which specifies interfaces that programs can use to talk to the daemon and instruct it what to do.</a:t>
            </a:r>
          </a:p>
          <a:p>
            <a:r>
              <a:rPr lang="en-US" dirty="0"/>
              <a:t>A command line interface (CLI) client (the </a:t>
            </a:r>
            <a:r>
              <a:rPr lang="en-US" dirty="0" err="1"/>
              <a:t>docker</a:t>
            </a:r>
            <a:r>
              <a:rPr lang="en-US" dirty="0"/>
              <a:t> command).</a:t>
            </a:r>
          </a:p>
          <a:p>
            <a:r>
              <a:rPr lang="en-US" dirty="0"/>
              <a:t>The CLI uses the Docker REST API to control or interact with the Docker daemon through scripting or direct CLI commands. Many other Docker applications use the underlying API and CLI.</a:t>
            </a:r>
          </a:p>
          <a:p>
            <a:endParaRPr lang="en-IN" dirty="0"/>
          </a:p>
        </p:txBody>
      </p:sp>
      <p:sp>
        <p:nvSpPr>
          <p:cNvPr id="3" name="Title 2"/>
          <p:cNvSpPr>
            <a:spLocks noGrp="1"/>
          </p:cNvSpPr>
          <p:nvPr>
            <p:ph type="title"/>
          </p:nvPr>
        </p:nvSpPr>
        <p:spPr/>
        <p:txBody>
          <a:bodyPr/>
          <a:lstStyle/>
          <a:p>
            <a:r>
              <a:rPr lang="en-IN" dirty="0"/>
              <a:t>Docker Architecture</a:t>
            </a:r>
          </a:p>
        </p:txBody>
      </p:sp>
    </p:spTree>
    <p:extLst>
      <p:ext uri="{BB962C8B-B14F-4D97-AF65-F5344CB8AC3E}">
        <p14:creationId xmlns:p14="http://schemas.microsoft.com/office/powerpoint/2010/main" val="1989430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By default, the main registry is the Docker Hub which hosts public and official images.</a:t>
            </a:r>
          </a:p>
          <a:p>
            <a:r>
              <a:rPr lang="en-US" dirty="0"/>
              <a:t>Organizations can also host their private registries if they desire.</a:t>
            </a:r>
          </a:p>
          <a:p>
            <a:r>
              <a:rPr lang="en-US" dirty="0"/>
              <a:t>Images can be downloaded from registries explicitly (</a:t>
            </a:r>
            <a:r>
              <a:rPr lang="en-US" dirty="0" err="1"/>
              <a:t>docker</a:t>
            </a:r>
            <a:r>
              <a:rPr lang="en-US" dirty="0"/>
              <a:t> pull </a:t>
            </a:r>
            <a:r>
              <a:rPr lang="en-US" dirty="0" err="1"/>
              <a:t>imageName</a:t>
            </a:r>
            <a:r>
              <a:rPr lang="en-US" dirty="0"/>
              <a:t>) or implicitly when starting a container. Once the image is downloaded it is cached locally.</a:t>
            </a:r>
          </a:p>
          <a:p>
            <a:r>
              <a:rPr lang="en-US" dirty="0"/>
              <a:t>Containers are the instances of images - they are the living thing. There could be multiple containers running based on the same image.</a:t>
            </a:r>
            <a:endParaRPr lang="en-IN" dirty="0"/>
          </a:p>
        </p:txBody>
      </p:sp>
      <p:sp>
        <p:nvSpPr>
          <p:cNvPr id="3" name="Title 2"/>
          <p:cNvSpPr>
            <a:spLocks noGrp="1"/>
          </p:cNvSpPr>
          <p:nvPr>
            <p:ph type="title"/>
          </p:nvPr>
        </p:nvSpPr>
        <p:spPr/>
        <p:txBody>
          <a:bodyPr/>
          <a:lstStyle/>
          <a:p>
            <a:r>
              <a:rPr lang="en-IN" dirty="0"/>
              <a:t>Docker Architecture</a:t>
            </a:r>
          </a:p>
        </p:txBody>
      </p:sp>
    </p:spTree>
    <p:extLst>
      <p:ext uri="{BB962C8B-B14F-4D97-AF65-F5344CB8AC3E}">
        <p14:creationId xmlns:p14="http://schemas.microsoft.com/office/powerpoint/2010/main" val="31454366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center, there is the Docker daemon responsible for creating, running, and monitoring containers.</a:t>
            </a:r>
          </a:p>
          <a:p>
            <a:r>
              <a:rPr lang="en-US" dirty="0"/>
              <a:t>It also takes care of building and storing images. </a:t>
            </a:r>
          </a:p>
          <a:p>
            <a:r>
              <a:rPr lang="en-US" dirty="0"/>
              <a:t>Finally, on the left-hand side there is a Docker client. It talks to the daemon via HTTP.</a:t>
            </a:r>
          </a:p>
          <a:p>
            <a:r>
              <a:rPr lang="en-US" dirty="0"/>
              <a:t>Unix sockets are used when on the same machine, but remote management is possible via HTTP based API.</a:t>
            </a:r>
            <a:endParaRPr lang="en-IN" dirty="0"/>
          </a:p>
        </p:txBody>
      </p:sp>
      <p:sp>
        <p:nvSpPr>
          <p:cNvPr id="3" name="Title 2"/>
          <p:cNvSpPr>
            <a:spLocks noGrp="1"/>
          </p:cNvSpPr>
          <p:nvPr>
            <p:ph type="title"/>
          </p:nvPr>
        </p:nvSpPr>
        <p:spPr/>
        <p:txBody>
          <a:bodyPr/>
          <a:lstStyle/>
          <a:p>
            <a:r>
              <a:rPr lang="en-IN" dirty="0"/>
              <a:t>Docker Architecture</a:t>
            </a:r>
          </a:p>
        </p:txBody>
      </p:sp>
    </p:spTree>
    <p:extLst>
      <p:ext uri="{BB962C8B-B14F-4D97-AF65-F5344CB8AC3E}">
        <p14:creationId xmlns:p14="http://schemas.microsoft.com/office/powerpoint/2010/main" val="32605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a:bodyPr>
          <a:lstStyle/>
          <a:p>
            <a:r>
              <a:rPr lang="en-US" dirty="0"/>
              <a:t>Under Hyper-V hypervisor virtualization a program known as a hypervisor runs directly on the hardware of the host system in ring 0.</a:t>
            </a:r>
          </a:p>
          <a:p>
            <a:r>
              <a:rPr lang="en-US" dirty="0"/>
              <a:t>The task of this hypervisor is to handle tasks such CPU and memory resource allocation for the virtual machines in addition to providing interfaces for higher level administration and monitoring tools.</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215237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oals Of Docker Networking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1"/>
            <a:ext cx="8763000" cy="39914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733800" y="914400"/>
            <a:ext cx="4358116" cy="523220"/>
          </a:xfrm>
          <a:prstGeom prst="rect">
            <a:avLst/>
          </a:prstGeom>
        </p:spPr>
        <p:txBody>
          <a:bodyPr wrap="none">
            <a:spAutoFit/>
          </a:bodyPr>
          <a:lstStyle/>
          <a:p>
            <a:r>
              <a:rPr lang="en-IN" sz="2800" b="1" dirty="0">
                <a:solidFill>
                  <a:srgbClr val="222222"/>
                </a:solidFill>
                <a:latin typeface="Noto Serif"/>
              </a:rPr>
              <a:t>Goals of Docker Networking</a:t>
            </a:r>
            <a:endParaRPr lang="en-IN" sz="2800" dirty="0">
              <a:solidFill>
                <a:srgbClr val="333333"/>
              </a:solidFill>
              <a:latin typeface="Noto Serif"/>
            </a:endParaRPr>
          </a:p>
        </p:txBody>
      </p:sp>
    </p:spTree>
    <p:extLst>
      <p:ext uri="{BB962C8B-B14F-4D97-AF65-F5344CB8AC3E}">
        <p14:creationId xmlns:p14="http://schemas.microsoft.com/office/powerpoint/2010/main" val="13189415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is a great Docker use case. </a:t>
            </a:r>
          </a:p>
          <a:p>
            <a:r>
              <a:rPr lang="en-US" dirty="0"/>
              <a:t>We might not want to run our production database in Docker (perhaps we'll just use Amazon RDS for example), but we can spin up a clean MySQL database in no time as a Docker container for development - leaving our development machine clean and keeping everything we do controlled and repeatable.</a:t>
            </a:r>
            <a:endParaRPr lang="en-IN" dirty="0"/>
          </a:p>
        </p:txBody>
      </p:sp>
      <p:sp>
        <p:nvSpPr>
          <p:cNvPr id="3" name="Title 2"/>
          <p:cNvSpPr>
            <a:spLocks noGrp="1"/>
          </p:cNvSpPr>
          <p:nvPr>
            <p:ph type="title"/>
          </p:nvPr>
        </p:nvSpPr>
        <p:spPr/>
        <p:txBody>
          <a:bodyPr/>
          <a:lstStyle/>
          <a:p>
            <a:r>
              <a:rPr lang="en-IN" dirty="0"/>
              <a:t>Creating Test Database Server</a:t>
            </a:r>
          </a:p>
        </p:txBody>
      </p:sp>
    </p:spTree>
    <p:extLst>
      <p:ext uri="{BB962C8B-B14F-4D97-AF65-F5344CB8AC3E}">
        <p14:creationId xmlns:p14="http://schemas.microsoft.com/office/powerpoint/2010/main" val="440016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Docker Compose is basically used to run multiple Docker Containers as a single server. Let me give you an example:</a:t>
            </a:r>
          </a:p>
          <a:p>
            <a:r>
              <a:rPr lang="en-US" dirty="0"/>
              <a:t>Suppose if I have an application which requires WordPress, Maria DB and PHP </a:t>
            </a:r>
            <a:r>
              <a:rPr lang="en-US" dirty="0" err="1"/>
              <a:t>MyAdmin</a:t>
            </a:r>
            <a:r>
              <a:rPr lang="en-US" dirty="0"/>
              <a:t>. I can create one file which would start both the containers as a service without the need to start each one separately. It is really useful especially if you have a microservice architecture.</a:t>
            </a:r>
          </a:p>
          <a:p>
            <a:endParaRPr lang="en-IN" dirty="0"/>
          </a:p>
        </p:txBody>
      </p:sp>
      <p:sp>
        <p:nvSpPr>
          <p:cNvPr id="3" name="Title 2"/>
          <p:cNvSpPr>
            <a:spLocks noGrp="1"/>
          </p:cNvSpPr>
          <p:nvPr>
            <p:ph type="title"/>
          </p:nvPr>
        </p:nvSpPr>
        <p:spPr/>
        <p:txBody>
          <a:bodyPr/>
          <a:lstStyle/>
          <a:p>
            <a:r>
              <a:rPr lang="en-IN" dirty="0"/>
              <a:t>Docker Compose</a:t>
            </a:r>
          </a:p>
        </p:txBody>
      </p:sp>
    </p:spTree>
    <p:extLst>
      <p:ext uri="{BB962C8B-B14F-4D97-AF65-F5344CB8AC3E}">
        <p14:creationId xmlns:p14="http://schemas.microsoft.com/office/powerpoint/2010/main" val="2863086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nvPr>
        </p:nvGraphicFramePr>
        <p:xfrm>
          <a:off x="1985033" y="1371205"/>
          <a:ext cx="7997166" cy="4825651"/>
        </p:xfrm>
        <a:graphic>
          <a:graphicData uri="http://schemas.openxmlformats.org/drawingml/2006/table">
            <a:tbl>
              <a:tblPr/>
              <a:tblGrid>
                <a:gridCol w="2282167">
                  <a:extLst>
                    <a:ext uri="{9D8B030D-6E8A-4147-A177-3AD203B41FA5}">
                      <a16:colId xmlns:a16="http://schemas.microsoft.com/office/drawing/2014/main" val="20000"/>
                    </a:ext>
                  </a:extLst>
                </a:gridCol>
                <a:gridCol w="5714999">
                  <a:extLst>
                    <a:ext uri="{9D8B030D-6E8A-4147-A177-3AD203B41FA5}">
                      <a16:colId xmlns:a16="http://schemas.microsoft.com/office/drawing/2014/main" val="20001"/>
                    </a:ext>
                  </a:extLst>
                </a:gridCol>
              </a:tblGrid>
              <a:tr h="348936">
                <a:tc>
                  <a:txBody>
                    <a:bodyPr/>
                    <a:lstStyle/>
                    <a:p>
                      <a:r>
                        <a:rPr lang="en-IN" sz="1800" b="1" i="0" dirty="0">
                          <a:effectLst/>
                          <a:latin typeface="Cambira"/>
                        </a:rPr>
                        <a:t>Column</a:t>
                      </a:r>
                      <a:endParaRPr lang="en-IN" sz="1800" b="0" dirty="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IN" sz="1800" b="1" i="0">
                          <a:effectLst/>
                          <a:latin typeface="Cambira"/>
                        </a:rPr>
                        <a:t>Description</a:t>
                      </a:r>
                      <a:endParaRPr lang="en-IN" sz="1800" b="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0"/>
                  </a:ext>
                </a:extLst>
              </a:tr>
              <a:tr h="622015">
                <a:tc>
                  <a:txBody>
                    <a:bodyPr/>
                    <a:lstStyle/>
                    <a:p>
                      <a:r>
                        <a:rPr lang="en-IN" sz="1800" b="0">
                          <a:effectLst/>
                          <a:latin typeface="Cambira"/>
                        </a:rPr>
                        <a:t>Container ID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unique ID of the container. It is a SHA-256.</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1"/>
                  </a:ext>
                </a:extLst>
              </a:tr>
              <a:tr h="895095">
                <a:tc>
                  <a:txBody>
                    <a:bodyPr/>
                    <a:lstStyle/>
                    <a:p>
                      <a:r>
                        <a:rPr lang="en-IN" sz="1800" b="0">
                          <a:effectLst/>
                          <a:latin typeface="Cambira"/>
                        </a:rPr>
                        <a:t>Image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name of the container image from which this container is instantiated.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1168175">
                <a:tc>
                  <a:txBody>
                    <a:bodyPr/>
                    <a:lstStyle/>
                    <a:p>
                      <a:r>
                        <a:rPr lang="en-IN" sz="1800" b="0">
                          <a:effectLst/>
                          <a:latin typeface="Cambira"/>
                        </a:rPr>
                        <a:t>Status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status of the container (created, restarting, running, removing, paused, exited, or dead).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3"/>
                  </a:ext>
                </a:extLst>
              </a:tr>
              <a:tr h="895095">
                <a:tc>
                  <a:txBody>
                    <a:bodyPr/>
                    <a:lstStyle/>
                    <a:p>
                      <a:r>
                        <a:rPr lang="en-IN" sz="1800" b="0">
                          <a:effectLst/>
                          <a:latin typeface="Cambira"/>
                        </a:rPr>
                        <a:t>Ports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list of container ports that have been mapped to the host.</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895095">
                <a:tc>
                  <a:txBody>
                    <a:bodyPr/>
                    <a:lstStyle/>
                    <a:p>
                      <a:r>
                        <a:rPr lang="en-IN" sz="1800" b="0">
                          <a:effectLst/>
                          <a:latin typeface="Cambira"/>
                        </a:rPr>
                        <a:t>Names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dirty="0">
                          <a:effectLst/>
                          <a:latin typeface="Cambira"/>
                        </a:rPr>
                        <a:t>The name assigned to this container (multiple names are possible).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IN" dirty="0"/>
              <a:t>Docker Container</a:t>
            </a:r>
          </a:p>
        </p:txBody>
      </p:sp>
    </p:spTree>
    <p:extLst>
      <p:ext uri="{BB962C8B-B14F-4D97-AF65-F5344CB8AC3E}">
        <p14:creationId xmlns:p14="http://schemas.microsoft.com/office/powerpoint/2010/main" val="2911555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Docker Client</a:t>
            </a:r>
            <a:r>
              <a:rPr lang="en-US" dirty="0"/>
              <a:t> : This is the utility we use when we run any </a:t>
            </a:r>
            <a:r>
              <a:rPr lang="en-US" dirty="0" err="1"/>
              <a:t>docker</a:t>
            </a:r>
            <a:r>
              <a:rPr lang="en-US" dirty="0"/>
              <a:t> commands e.g. </a:t>
            </a:r>
            <a:r>
              <a:rPr lang="en-US" dirty="0" err="1"/>
              <a:t>docker</a:t>
            </a:r>
            <a:r>
              <a:rPr lang="en-US" dirty="0"/>
              <a:t> run (</a:t>
            </a:r>
            <a:r>
              <a:rPr lang="en-US" dirty="0" err="1"/>
              <a:t>docker</a:t>
            </a:r>
            <a:r>
              <a:rPr lang="en-US" dirty="0"/>
              <a:t> container run) , </a:t>
            </a:r>
            <a:r>
              <a:rPr lang="en-US" dirty="0" err="1"/>
              <a:t>docker</a:t>
            </a:r>
            <a:r>
              <a:rPr lang="en-US" dirty="0"/>
              <a:t> images , </a:t>
            </a:r>
            <a:r>
              <a:rPr lang="en-US" dirty="0" err="1"/>
              <a:t>docker</a:t>
            </a:r>
            <a:r>
              <a:rPr lang="en-US" dirty="0"/>
              <a:t> </a:t>
            </a:r>
            <a:r>
              <a:rPr lang="en-US" dirty="0" err="1"/>
              <a:t>ps</a:t>
            </a:r>
            <a:r>
              <a:rPr lang="en-US" dirty="0"/>
              <a:t> etc. It allows us to run these commands which a human can easily understand.</a:t>
            </a:r>
          </a:p>
          <a:p>
            <a:r>
              <a:rPr lang="en-US" b="1" dirty="0"/>
              <a:t>Docker Daemon/Engine</a:t>
            </a:r>
            <a:r>
              <a:rPr lang="en-US" dirty="0"/>
              <a:t>: This is the part which does rest of the magic and knows how to talk to the kernel, makes the system calls to create, operate and manage containers, which we as users of </a:t>
            </a:r>
            <a:r>
              <a:rPr lang="en-US" dirty="0" err="1"/>
              <a:t>docker</a:t>
            </a:r>
            <a:r>
              <a:rPr lang="en-US" dirty="0"/>
              <a:t> </a:t>
            </a:r>
            <a:r>
              <a:rPr lang="en-US" dirty="0" err="1"/>
              <a:t>dont</a:t>
            </a:r>
            <a:r>
              <a:rPr lang="en-US" dirty="0"/>
              <a:t> have to worry about.</a:t>
            </a:r>
          </a:p>
          <a:p>
            <a:endParaRPr lang="en-IN" dirty="0"/>
          </a:p>
        </p:txBody>
      </p:sp>
      <p:sp>
        <p:nvSpPr>
          <p:cNvPr id="3" name="Title 2"/>
          <p:cNvSpPr>
            <a:spLocks noGrp="1"/>
          </p:cNvSpPr>
          <p:nvPr>
            <p:ph type="title"/>
          </p:nvPr>
        </p:nvSpPr>
        <p:spPr/>
        <p:txBody>
          <a:bodyPr/>
          <a:lstStyle/>
          <a:p>
            <a:r>
              <a:rPr lang="en-IN" dirty="0"/>
              <a:t>Docker Client and Docker Engine</a:t>
            </a:r>
          </a:p>
        </p:txBody>
      </p:sp>
    </p:spTree>
    <p:extLst>
      <p:ext uri="{BB962C8B-B14F-4D97-AF65-F5344CB8AC3E}">
        <p14:creationId xmlns:p14="http://schemas.microsoft.com/office/powerpoint/2010/main" val="1437688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err="1"/>
              <a:t>docker</a:t>
            </a:r>
            <a:r>
              <a:rPr lang="en-IN" dirty="0"/>
              <a:t> run --name </a:t>
            </a:r>
            <a:r>
              <a:rPr lang="en-IN" dirty="0" err="1"/>
              <a:t>olddb</a:t>
            </a:r>
            <a:r>
              <a:rPr lang="en-IN" dirty="0"/>
              <a:t> -e MYSQL_ROOT_PASSWORD=</a:t>
            </a:r>
            <a:r>
              <a:rPr lang="en-IN" dirty="0" err="1"/>
              <a:t>vignesh</a:t>
            </a:r>
            <a:r>
              <a:rPr lang="en-IN" dirty="0"/>
              <a:t> –e MYSQL_DATABASE=virtusa_2018db –e MYSQL_USER=root  -p 3306:3306 </a:t>
            </a:r>
            <a:r>
              <a:rPr lang="en-IN" dirty="0" err="1"/>
              <a:t>mysql</a:t>
            </a:r>
            <a:r>
              <a:rPr lang="en-IN" dirty="0"/>
              <a:t>/mysql-server:5.5</a:t>
            </a:r>
          </a:p>
          <a:p>
            <a:r>
              <a:rPr lang="en-US" dirty="0" err="1"/>
              <a:t>docker</a:t>
            </a:r>
            <a:r>
              <a:rPr lang="en-US" dirty="0"/>
              <a:t> run tells the engine we want to run an image (the image comes at the end, </a:t>
            </a:r>
            <a:r>
              <a:rPr lang="en-US" dirty="0" err="1"/>
              <a:t>mysql:vlatest</a:t>
            </a:r>
            <a:endParaRPr lang="en-US" dirty="0"/>
          </a:p>
          <a:p>
            <a:r>
              <a:rPr lang="en-US" dirty="0"/>
              <a:t>--name </a:t>
            </a:r>
            <a:r>
              <a:rPr lang="en-US" dirty="0" err="1"/>
              <a:t>db</a:t>
            </a:r>
            <a:r>
              <a:rPr lang="en-US" dirty="0"/>
              <a:t> names this container db.</a:t>
            </a:r>
          </a:p>
          <a:p>
            <a:r>
              <a:rPr lang="en-US" dirty="0"/>
              <a:t>-d detach - i.e. run the container in the background.</a:t>
            </a:r>
          </a:p>
          <a:p>
            <a:r>
              <a:rPr lang="en-US" dirty="0"/>
              <a:t>-e MYSQL_ROOT_PASSWORD=123 the -e is the flag that tells </a:t>
            </a:r>
            <a:r>
              <a:rPr lang="en-US" dirty="0" err="1"/>
              <a:t>docker</a:t>
            </a:r>
            <a:r>
              <a:rPr lang="en-US" dirty="0"/>
              <a:t> we want to provide an environment variable. The variable following it is what the MySQL image checks for setting the default root password.</a:t>
            </a:r>
          </a:p>
          <a:p>
            <a:r>
              <a:rPr lang="en-US" dirty="0"/>
              <a:t>-p 3306:3306 tells the engine that we want to map the port 3306 from inside the container to out port 3306.</a:t>
            </a:r>
            <a:endParaRPr lang="en-IN" dirty="0"/>
          </a:p>
        </p:txBody>
      </p:sp>
      <p:sp>
        <p:nvSpPr>
          <p:cNvPr id="3" name="Title 2"/>
          <p:cNvSpPr>
            <a:spLocks noGrp="1"/>
          </p:cNvSpPr>
          <p:nvPr>
            <p:ph type="title"/>
          </p:nvPr>
        </p:nvSpPr>
        <p:spPr/>
        <p:txBody>
          <a:bodyPr/>
          <a:lstStyle/>
          <a:p>
            <a:r>
              <a:rPr lang="en-IN" dirty="0"/>
              <a:t>Creating Test Database Server</a:t>
            </a:r>
          </a:p>
        </p:txBody>
      </p:sp>
    </p:spTree>
    <p:extLst>
      <p:ext uri="{BB962C8B-B14F-4D97-AF65-F5344CB8AC3E}">
        <p14:creationId xmlns:p14="http://schemas.microsoft.com/office/powerpoint/2010/main" val="1183072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990600"/>
            <a:ext cx="9144000" cy="5143500"/>
          </a:xfrm>
          <a:prstGeom prst="rect">
            <a:avLst/>
          </a:prstGeom>
        </p:spPr>
      </p:pic>
    </p:spTree>
    <p:extLst>
      <p:ext uri="{BB962C8B-B14F-4D97-AF65-F5344CB8AC3E}">
        <p14:creationId xmlns:p14="http://schemas.microsoft.com/office/powerpoint/2010/main" val="11941997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1981201" y="1381126"/>
            <a:ext cx="8228012" cy="1819275"/>
          </a:xfrm>
        </p:spPr>
        <p:txBody>
          <a:bodyPr>
            <a:normAutofit/>
          </a:bodyPr>
          <a:lstStyle/>
          <a:p>
            <a:r>
              <a:rPr lang="en-IN" dirty="0"/>
              <a:t>Docker </a:t>
            </a:r>
            <a:r>
              <a:rPr lang="en-IN" dirty="0" err="1"/>
              <a:t>ps</a:t>
            </a:r>
            <a:endParaRPr lang="en-IN" dirty="0"/>
          </a:p>
          <a:p>
            <a:r>
              <a:rPr lang="en-IN" dirty="0" err="1"/>
              <a:t>docker</a:t>
            </a:r>
            <a:r>
              <a:rPr lang="en-IN" dirty="0"/>
              <a:t> exec -it </a:t>
            </a:r>
            <a:r>
              <a:rPr lang="en-IN" dirty="0" err="1"/>
              <a:t>olddb</a:t>
            </a:r>
            <a:r>
              <a:rPr lang="en-IN" dirty="0"/>
              <a:t> /bin/bash</a:t>
            </a:r>
          </a:p>
          <a:p>
            <a:r>
              <a:rPr lang="en-IN" dirty="0" err="1"/>
              <a:t>mysql</a:t>
            </a:r>
            <a:r>
              <a:rPr lang="en-IN" dirty="0"/>
              <a:t> –u root –p</a:t>
            </a:r>
          </a:p>
          <a:p>
            <a:endParaRPr lang="en-IN" dirty="0"/>
          </a:p>
        </p:txBody>
      </p:sp>
      <p:sp>
        <p:nvSpPr>
          <p:cNvPr id="3" name="Title 2"/>
          <p:cNvSpPr>
            <a:spLocks noGrp="1"/>
          </p:cNvSpPr>
          <p:nvPr>
            <p:ph type="title"/>
          </p:nvPr>
        </p:nvSpPr>
        <p:spPr/>
        <p:txBody>
          <a:bodyPr/>
          <a:lstStyle/>
          <a:p>
            <a:r>
              <a:rPr lang="en-IN" dirty="0"/>
              <a:t>Creating Test Database Server</a:t>
            </a:r>
          </a:p>
        </p:txBody>
      </p:sp>
      <p:pic>
        <p:nvPicPr>
          <p:cNvPr id="5" name="Picture 4"/>
          <p:cNvPicPr>
            <a:picLocks noChangeAspect="1"/>
          </p:cNvPicPr>
          <p:nvPr/>
        </p:nvPicPr>
        <p:blipFill rotWithShape="1">
          <a:blip r:embed="rId2"/>
          <a:srcRect l="8333" t="15925" r="33334" b="24815"/>
          <a:stretch/>
        </p:blipFill>
        <p:spPr>
          <a:xfrm>
            <a:off x="2362200" y="3200400"/>
            <a:ext cx="5334000" cy="3048000"/>
          </a:xfrm>
          <a:prstGeom prst="rect">
            <a:avLst/>
          </a:prstGeom>
        </p:spPr>
      </p:pic>
    </p:spTree>
    <p:extLst>
      <p:ext uri="{BB962C8B-B14F-4D97-AF65-F5344CB8AC3E}">
        <p14:creationId xmlns:p14="http://schemas.microsoft.com/office/powerpoint/2010/main" val="966362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32500" lnSpcReduction="20000"/>
          </a:bodyPr>
          <a:lstStyle/>
          <a:p>
            <a:r>
              <a:rPr lang="en-IN" dirty="0"/>
              <a:t>&lt;plugin&gt;</a:t>
            </a:r>
          </a:p>
          <a:p>
            <a:r>
              <a:rPr lang="en-IN" dirty="0"/>
              <a:t>      &lt;</a:t>
            </a:r>
            <a:r>
              <a:rPr lang="en-IN" dirty="0" err="1"/>
              <a:t>groupId</a:t>
            </a:r>
            <a:r>
              <a:rPr lang="en-IN" dirty="0"/>
              <a:t>&gt;</a:t>
            </a:r>
            <a:r>
              <a:rPr lang="en-IN" dirty="0" err="1"/>
              <a:t>com.spotify</a:t>
            </a:r>
            <a:r>
              <a:rPr lang="en-IN" dirty="0"/>
              <a:t>&lt;/</a:t>
            </a:r>
            <a:r>
              <a:rPr lang="en-IN" dirty="0" err="1"/>
              <a:t>groupId</a:t>
            </a:r>
            <a:r>
              <a:rPr lang="en-IN" dirty="0"/>
              <a:t>&gt;</a:t>
            </a:r>
          </a:p>
          <a:p>
            <a:r>
              <a:rPr lang="en-IN" dirty="0"/>
              <a:t>      &lt;</a:t>
            </a:r>
            <a:r>
              <a:rPr lang="en-IN" dirty="0" err="1"/>
              <a:t>artifactId</a:t>
            </a:r>
            <a:r>
              <a:rPr lang="en-IN" dirty="0"/>
              <a:t>&gt;</a:t>
            </a:r>
            <a:r>
              <a:rPr lang="en-IN" dirty="0" err="1"/>
              <a:t>docker</a:t>
            </a:r>
            <a:r>
              <a:rPr lang="en-IN" dirty="0"/>
              <a:t>-maven-plugin&lt;/</a:t>
            </a:r>
            <a:r>
              <a:rPr lang="en-IN" dirty="0" err="1"/>
              <a:t>artifactId</a:t>
            </a:r>
            <a:r>
              <a:rPr lang="en-IN" dirty="0"/>
              <a:t>&gt;</a:t>
            </a:r>
          </a:p>
          <a:p>
            <a:r>
              <a:rPr lang="en-IN" dirty="0"/>
              <a:t>      &lt;version&gt;VERSION GOES HERE&lt;/version&gt;</a:t>
            </a:r>
          </a:p>
          <a:p>
            <a:r>
              <a:rPr lang="en-IN" dirty="0"/>
              <a:t>      &lt;configuration&gt;</a:t>
            </a:r>
          </a:p>
          <a:p>
            <a:r>
              <a:rPr lang="en-IN" dirty="0"/>
              <a:t>        &lt;</a:t>
            </a:r>
            <a:r>
              <a:rPr lang="en-IN" dirty="0" err="1"/>
              <a:t>imageName</a:t>
            </a:r>
            <a:r>
              <a:rPr lang="en-IN" dirty="0"/>
              <a:t>&gt;example&lt;/</a:t>
            </a:r>
            <a:r>
              <a:rPr lang="en-IN" dirty="0" err="1"/>
              <a:t>imageName</a:t>
            </a:r>
            <a:r>
              <a:rPr lang="en-IN" dirty="0"/>
              <a:t>&gt;</a:t>
            </a:r>
          </a:p>
          <a:p>
            <a:r>
              <a:rPr lang="en-IN" dirty="0"/>
              <a:t>        &lt;</a:t>
            </a:r>
            <a:r>
              <a:rPr lang="en-IN" dirty="0" err="1"/>
              <a:t>baseImage</a:t>
            </a:r>
            <a:r>
              <a:rPr lang="en-IN" dirty="0"/>
              <a:t>&gt;java&lt;/</a:t>
            </a:r>
            <a:r>
              <a:rPr lang="en-IN" dirty="0" err="1"/>
              <a:t>baseImage</a:t>
            </a:r>
            <a:r>
              <a:rPr lang="en-IN" dirty="0"/>
              <a:t>&gt;</a:t>
            </a:r>
          </a:p>
          <a:p>
            <a:r>
              <a:rPr lang="en-IN" dirty="0"/>
              <a:t>        &lt;</a:t>
            </a:r>
            <a:r>
              <a:rPr lang="en-IN" dirty="0" err="1"/>
              <a:t>entryPoint</a:t>
            </a:r>
            <a:r>
              <a:rPr lang="en-IN" dirty="0"/>
              <a:t>&gt;["java", "-jar", "/${</a:t>
            </a:r>
            <a:r>
              <a:rPr lang="en-IN" dirty="0" err="1"/>
              <a:t>project.build.finalName</a:t>
            </a:r>
            <a:r>
              <a:rPr lang="en-IN" dirty="0"/>
              <a:t>}.jar"]&lt;/</a:t>
            </a:r>
            <a:r>
              <a:rPr lang="en-IN" dirty="0" err="1"/>
              <a:t>entryPoint</a:t>
            </a:r>
            <a:r>
              <a:rPr lang="en-IN" dirty="0"/>
              <a:t>&gt;</a:t>
            </a:r>
          </a:p>
          <a:p>
            <a:r>
              <a:rPr lang="en-IN" dirty="0"/>
              <a:t>        &lt;!-- copy the service's jar file from target into the root directory of the image --&gt; </a:t>
            </a:r>
          </a:p>
          <a:p>
            <a:r>
              <a:rPr lang="en-IN" dirty="0"/>
              <a:t>        &lt;resources&gt;</a:t>
            </a:r>
          </a:p>
          <a:p>
            <a:r>
              <a:rPr lang="en-IN" dirty="0"/>
              <a:t>           &lt;resource&gt;</a:t>
            </a:r>
          </a:p>
          <a:p>
            <a:r>
              <a:rPr lang="en-IN" dirty="0"/>
              <a:t>             &lt;</a:t>
            </a:r>
            <a:r>
              <a:rPr lang="en-IN" dirty="0" err="1"/>
              <a:t>targetPath</a:t>
            </a:r>
            <a:r>
              <a:rPr lang="en-IN" dirty="0"/>
              <a:t>&gt;/&lt;/</a:t>
            </a:r>
            <a:r>
              <a:rPr lang="en-IN" dirty="0" err="1"/>
              <a:t>targetPath</a:t>
            </a:r>
            <a:r>
              <a:rPr lang="en-IN" dirty="0"/>
              <a:t>&gt;</a:t>
            </a:r>
          </a:p>
          <a:p>
            <a:r>
              <a:rPr lang="en-IN" dirty="0"/>
              <a:t>             &lt;directory&gt;${</a:t>
            </a:r>
            <a:r>
              <a:rPr lang="en-IN" dirty="0" err="1"/>
              <a:t>project.build.directory</a:t>
            </a:r>
            <a:r>
              <a:rPr lang="en-IN" dirty="0"/>
              <a:t>}&lt;/directory&gt;</a:t>
            </a:r>
          </a:p>
          <a:p>
            <a:r>
              <a:rPr lang="en-IN" dirty="0"/>
              <a:t>             &lt;include&gt;${</a:t>
            </a:r>
            <a:r>
              <a:rPr lang="en-IN" dirty="0" err="1"/>
              <a:t>project.build.finalName</a:t>
            </a:r>
            <a:r>
              <a:rPr lang="en-IN" dirty="0"/>
              <a:t>}.jar&lt;/include&gt;</a:t>
            </a:r>
          </a:p>
          <a:p>
            <a:r>
              <a:rPr lang="en-IN" dirty="0"/>
              <a:t>           &lt;/resource&gt;</a:t>
            </a:r>
          </a:p>
          <a:p>
            <a:r>
              <a:rPr lang="en-IN" dirty="0"/>
              <a:t>        &lt;/resources&gt;</a:t>
            </a:r>
          </a:p>
          <a:p>
            <a:r>
              <a:rPr lang="en-IN" dirty="0"/>
              <a:t>      &lt;/configuration&gt;</a:t>
            </a:r>
          </a:p>
          <a:p>
            <a:r>
              <a:rPr lang="en-IN" dirty="0"/>
              <a:t>    &lt;/plugin&gt;</a:t>
            </a:r>
          </a:p>
        </p:txBody>
      </p:sp>
      <p:sp>
        <p:nvSpPr>
          <p:cNvPr id="3" name="Title 2"/>
          <p:cNvSpPr>
            <a:spLocks noGrp="1"/>
          </p:cNvSpPr>
          <p:nvPr>
            <p:ph type="title"/>
          </p:nvPr>
        </p:nvSpPr>
        <p:spPr/>
        <p:txBody>
          <a:bodyPr/>
          <a:lstStyle/>
          <a:p>
            <a:r>
              <a:rPr lang="en-IN" dirty="0" err="1"/>
              <a:t>Springboot</a:t>
            </a:r>
            <a:r>
              <a:rPr lang="en-IN" dirty="0"/>
              <a:t> Docker</a:t>
            </a:r>
          </a:p>
        </p:txBody>
      </p:sp>
    </p:spTree>
    <p:extLst>
      <p:ext uri="{BB962C8B-B14F-4D97-AF65-F5344CB8AC3E}">
        <p14:creationId xmlns:p14="http://schemas.microsoft.com/office/powerpoint/2010/main" val="1248525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22B122-19C9-4363-BE83-70E5C73D8238}"/>
              </a:ext>
            </a:extLst>
          </p:cNvPr>
          <p:cNvSpPr>
            <a:spLocks noGrp="1"/>
          </p:cNvSpPr>
          <p:nvPr>
            <p:ph sz="quarter" idx="12"/>
          </p:nvPr>
        </p:nvSpPr>
        <p:spPr/>
        <p:txBody>
          <a:bodyPr/>
          <a:lstStyle/>
          <a:p>
            <a:r>
              <a:rPr lang="en-US" dirty="0"/>
              <a:t>Docker builds images automatically by reading the instructions from a </a:t>
            </a:r>
            <a:r>
              <a:rPr lang="en-US" dirty="0" err="1"/>
              <a:t>Dockerfile</a:t>
            </a:r>
            <a:r>
              <a:rPr lang="en-US" dirty="0"/>
              <a:t> -- a text file that contains all commands, in order, needed to build a given image. </a:t>
            </a:r>
          </a:p>
          <a:p>
            <a:r>
              <a:rPr lang="en-US" dirty="0"/>
              <a:t>A </a:t>
            </a:r>
            <a:r>
              <a:rPr lang="en-US" dirty="0" err="1"/>
              <a:t>Dockerfile</a:t>
            </a:r>
            <a:r>
              <a:rPr lang="en-US" dirty="0"/>
              <a:t> adheres to a specific format and set of instructions which you can find at </a:t>
            </a:r>
            <a:r>
              <a:rPr lang="en-US" dirty="0" err="1"/>
              <a:t>Dockerfile</a:t>
            </a:r>
            <a:r>
              <a:rPr lang="en-US" dirty="0"/>
              <a:t> reference.</a:t>
            </a:r>
          </a:p>
          <a:p>
            <a:r>
              <a:rPr lang="en-US" b="0" i="0" dirty="0">
                <a:solidFill>
                  <a:srgbClr val="33444C"/>
                </a:solidFill>
                <a:effectLst/>
                <a:latin typeface="Open Sans"/>
              </a:rPr>
              <a:t>A Docker image consists of read-only layers each of which represents a </a:t>
            </a:r>
            <a:r>
              <a:rPr lang="en-US" b="0" i="0" dirty="0" err="1">
                <a:solidFill>
                  <a:srgbClr val="33444C"/>
                </a:solidFill>
                <a:effectLst/>
                <a:latin typeface="Open Sans"/>
              </a:rPr>
              <a:t>Dockerfile</a:t>
            </a:r>
            <a:r>
              <a:rPr lang="en-US" b="0" i="0" dirty="0">
                <a:solidFill>
                  <a:srgbClr val="33444C"/>
                </a:solidFill>
                <a:effectLst/>
                <a:latin typeface="Open Sans"/>
              </a:rPr>
              <a:t> instruction.</a:t>
            </a:r>
          </a:p>
          <a:p>
            <a:r>
              <a:rPr lang="en-US" b="0" i="0" dirty="0">
                <a:solidFill>
                  <a:srgbClr val="33444C"/>
                </a:solidFill>
                <a:effectLst/>
                <a:latin typeface="Open Sans"/>
              </a:rPr>
              <a:t>The layers are stacked and each one is a delta of the changes from the previous layer.</a:t>
            </a:r>
            <a:endParaRPr lang="en-IN" dirty="0"/>
          </a:p>
        </p:txBody>
      </p:sp>
      <p:sp>
        <p:nvSpPr>
          <p:cNvPr id="3" name="Title 2">
            <a:extLst>
              <a:ext uri="{FF2B5EF4-FFF2-40B4-BE49-F238E27FC236}">
                <a16:creationId xmlns:a16="http://schemas.microsoft.com/office/drawing/2014/main" id="{30ECC0FF-0B73-4BD8-A42E-67663DA7D4FF}"/>
              </a:ext>
            </a:extLst>
          </p:cNvPr>
          <p:cNvSpPr>
            <a:spLocks noGrp="1"/>
          </p:cNvSpPr>
          <p:nvPr>
            <p:ph type="title"/>
          </p:nvPr>
        </p:nvSpPr>
        <p:spPr/>
        <p:txBody>
          <a:bodyPr/>
          <a:lstStyle/>
          <a:p>
            <a:r>
              <a:rPr lang="en-US" dirty="0"/>
              <a:t>Best practices for writing </a:t>
            </a:r>
            <a:r>
              <a:rPr lang="en-US" dirty="0" err="1"/>
              <a:t>Dockerfiles</a:t>
            </a:r>
            <a:endParaRPr lang="en-IN" dirty="0"/>
          </a:p>
        </p:txBody>
      </p:sp>
    </p:spTree>
    <p:extLst>
      <p:ext uri="{BB962C8B-B14F-4D97-AF65-F5344CB8AC3E}">
        <p14:creationId xmlns:p14="http://schemas.microsoft.com/office/powerpoint/2010/main" val="247913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a:bodyPr>
          <a:lstStyle/>
          <a:p>
            <a:r>
              <a:rPr lang="en-US" dirty="0"/>
              <a:t>If the hypervisor is going to occupy ring 0 of the CPU, the kernels for any guest operating systems running on the system must run in less privileged CPU rings.</a:t>
            </a:r>
          </a:p>
          <a:p>
            <a:r>
              <a:rPr lang="en-US" dirty="0"/>
              <a:t>Unfortunately, most operating system kernels are written explicitly to run in ring 0 for the simple reason that they need to perform tasks that are only available in that ring, such as the ability to execute privileged CPU instructions and directly manipulate memory. </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3775320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22B122-19C9-4363-BE83-70E5C73D8238}"/>
              </a:ext>
            </a:extLst>
          </p:cNvPr>
          <p:cNvSpPr>
            <a:spLocks noGrp="1"/>
          </p:cNvSpPr>
          <p:nvPr>
            <p:ph sz="quarter" idx="12"/>
          </p:nvPr>
        </p:nvSpPr>
        <p:spPr/>
        <p:txBody>
          <a:bodyPr>
            <a:normAutofit/>
          </a:bodyPr>
          <a:lstStyle/>
          <a:p>
            <a:r>
              <a:rPr lang="en-US" dirty="0"/>
              <a:t>FROM ubuntu:18.04</a:t>
            </a:r>
          </a:p>
          <a:p>
            <a:r>
              <a:rPr lang="en-US" dirty="0"/>
              <a:t>COPY . /app</a:t>
            </a:r>
          </a:p>
          <a:p>
            <a:r>
              <a:rPr lang="en-US" dirty="0"/>
              <a:t>RUN make /app</a:t>
            </a:r>
          </a:p>
          <a:p>
            <a:r>
              <a:rPr lang="en-US" dirty="0"/>
              <a:t>CMD python /app/app.py</a:t>
            </a:r>
          </a:p>
          <a:p>
            <a:r>
              <a:rPr lang="en-US" dirty="0">
                <a:solidFill>
                  <a:srgbClr val="FF0000"/>
                </a:solidFill>
              </a:rPr>
              <a:t>FROM creates a layer from the ubuntu:18.04 Docker image.</a:t>
            </a:r>
          </a:p>
          <a:p>
            <a:r>
              <a:rPr lang="en-US" dirty="0">
                <a:solidFill>
                  <a:srgbClr val="FF0000"/>
                </a:solidFill>
              </a:rPr>
              <a:t>COPY adds files from your Docker client’s current directory.</a:t>
            </a:r>
          </a:p>
          <a:p>
            <a:r>
              <a:rPr lang="en-US" dirty="0">
                <a:solidFill>
                  <a:srgbClr val="FF0000"/>
                </a:solidFill>
              </a:rPr>
              <a:t>RUN builds your application with make.</a:t>
            </a:r>
          </a:p>
          <a:p>
            <a:r>
              <a:rPr lang="en-US" dirty="0">
                <a:solidFill>
                  <a:srgbClr val="FF0000"/>
                </a:solidFill>
              </a:rPr>
              <a:t>CMD specifies what command to run within the container.</a:t>
            </a:r>
            <a:endParaRPr lang="en-IN" dirty="0">
              <a:solidFill>
                <a:srgbClr val="FF0000"/>
              </a:solidFill>
            </a:endParaRPr>
          </a:p>
        </p:txBody>
      </p:sp>
      <p:sp>
        <p:nvSpPr>
          <p:cNvPr id="3" name="Title 2">
            <a:extLst>
              <a:ext uri="{FF2B5EF4-FFF2-40B4-BE49-F238E27FC236}">
                <a16:creationId xmlns:a16="http://schemas.microsoft.com/office/drawing/2014/main" id="{30ECC0FF-0B73-4BD8-A42E-67663DA7D4FF}"/>
              </a:ext>
            </a:extLst>
          </p:cNvPr>
          <p:cNvSpPr>
            <a:spLocks noGrp="1"/>
          </p:cNvSpPr>
          <p:nvPr>
            <p:ph type="title"/>
          </p:nvPr>
        </p:nvSpPr>
        <p:spPr/>
        <p:txBody>
          <a:bodyPr/>
          <a:lstStyle/>
          <a:p>
            <a:r>
              <a:rPr lang="en-US" dirty="0"/>
              <a:t>Best practices for writing </a:t>
            </a:r>
            <a:r>
              <a:rPr lang="en-US" dirty="0" err="1"/>
              <a:t>Dockerfiles</a:t>
            </a:r>
            <a:endParaRPr lang="en-IN" dirty="0"/>
          </a:p>
        </p:txBody>
      </p:sp>
    </p:spTree>
    <p:extLst>
      <p:ext uri="{BB962C8B-B14F-4D97-AF65-F5344CB8AC3E}">
        <p14:creationId xmlns:p14="http://schemas.microsoft.com/office/powerpoint/2010/main" val="495398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22B122-19C9-4363-BE83-70E5C73D8238}"/>
              </a:ext>
            </a:extLst>
          </p:cNvPr>
          <p:cNvSpPr>
            <a:spLocks noGrp="1"/>
          </p:cNvSpPr>
          <p:nvPr>
            <p:ph sz="quarter" idx="12"/>
          </p:nvPr>
        </p:nvSpPr>
        <p:spPr/>
        <p:txBody>
          <a:bodyPr>
            <a:normAutofit/>
          </a:bodyPr>
          <a:lstStyle/>
          <a:p>
            <a:r>
              <a:rPr lang="en-IN" dirty="0">
                <a:hlinkClick r:id="rId2"/>
              </a:rPr>
              <a:t>https://docs.docker.com/develop/develop-images/dockerfile_best-practices/</a:t>
            </a:r>
            <a:endParaRPr lang="en-IN" dirty="0">
              <a:solidFill>
                <a:srgbClr val="FF0000"/>
              </a:solidFill>
            </a:endParaRPr>
          </a:p>
        </p:txBody>
      </p:sp>
      <p:sp>
        <p:nvSpPr>
          <p:cNvPr id="3" name="Title 2">
            <a:extLst>
              <a:ext uri="{FF2B5EF4-FFF2-40B4-BE49-F238E27FC236}">
                <a16:creationId xmlns:a16="http://schemas.microsoft.com/office/drawing/2014/main" id="{30ECC0FF-0B73-4BD8-A42E-67663DA7D4FF}"/>
              </a:ext>
            </a:extLst>
          </p:cNvPr>
          <p:cNvSpPr>
            <a:spLocks noGrp="1"/>
          </p:cNvSpPr>
          <p:nvPr>
            <p:ph type="title"/>
          </p:nvPr>
        </p:nvSpPr>
        <p:spPr/>
        <p:txBody>
          <a:bodyPr/>
          <a:lstStyle/>
          <a:p>
            <a:r>
              <a:rPr lang="en-US" dirty="0"/>
              <a:t>Best practices for writing </a:t>
            </a:r>
            <a:r>
              <a:rPr lang="en-US" dirty="0" err="1"/>
              <a:t>Dockerfiles</a:t>
            </a:r>
            <a:endParaRPr lang="en-IN" dirty="0"/>
          </a:p>
        </p:txBody>
      </p:sp>
    </p:spTree>
    <p:extLst>
      <p:ext uri="{BB962C8B-B14F-4D97-AF65-F5344CB8AC3E}">
        <p14:creationId xmlns:p14="http://schemas.microsoft.com/office/powerpoint/2010/main" val="12821514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Spring boot Project Build</a:t>
            </a:r>
          </a:p>
          <a:p>
            <a:endParaRPr lang="en-IN" dirty="0"/>
          </a:p>
          <a:p>
            <a:r>
              <a:rPr lang="en-IN" dirty="0"/>
              <a:t>Goal package </a:t>
            </a:r>
            <a:r>
              <a:rPr lang="en-IN" dirty="0" err="1"/>
              <a:t>docker:build</a:t>
            </a:r>
            <a:endParaRPr lang="en-IN" dirty="0"/>
          </a:p>
          <a:p>
            <a:r>
              <a:rPr lang="en-IN" dirty="0" err="1"/>
              <a:t>mvn</a:t>
            </a:r>
            <a:r>
              <a:rPr lang="en-IN" dirty="0"/>
              <a:t> clean install </a:t>
            </a:r>
            <a:r>
              <a:rPr lang="en-IN" dirty="0" err="1"/>
              <a:t>dockerfile:build</a:t>
            </a:r>
            <a:endParaRPr lang="en-IN" dirty="0"/>
          </a:p>
          <a:p>
            <a:r>
              <a:rPr lang="en-IN" dirty="0"/>
              <a:t>Docker folder created and </a:t>
            </a:r>
            <a:r>
              <a:rPr lang="en-IN" dirty="0" err="1"/>
              <a:t>docker</a:t>
            </a:r>
            <a:r>
              <a:rPr lang="en-IN" dirty="0"/>
              <a:t> image name example deployed in </a:t>
            </a:r>
            <a:r>
              <a:rPr lang="en-IN" dirty="0" err="1"/>
              <a:t>docker</a:t>
            </a:r>
            <a:r>
              <a:rPr lang="en-IN" dirty="0"/>
              <a:t> machine</a:t>
            </a:r>
          </a:p>
          <a:p>
            <a:r>
              <a:rPr lang="en-IN" dirty="0"/>
              <a:t>Check </a:t>
            </a:r>
            <a:r>
              <a:rPr lang="en-IN" dirty="0" err="1"/>
              <a:t>docker</a:t>
            </a:r>
            <a:r>
              <a:rPr lang="en-IN" dirty="0"/>
              <a:t> images</a:t>
            </a:r>
          </a:p>
          <a:p>
            <a:r>
              <a:rPr lang="en-IN" dirty="0"/>
              <a:t>Docker  </a:t>
            </a:r>
            <a:r>
              <a:rPr lang="en-IN" dirty="0" err="1"/>
              <a:t>ps</a:t>
            </a:r>
            <a:endParaRPr lang="en-IN" dirty="0"/>
          </a:p>
          <a:p>
            <a:endParaRPr lang="en-IN" dirty="0"/>
          </a:p>
        </p:txBody>
      </p:sp>
      <p:sp>
        <p:nvSpPr>
          <p:cNvPr id="3" name="Title 2"/>
          <p:cNvSpPr>
            <a:spLocks noGrp="1"/>
          </p:cNvSpPr>
          <p:nvPr>
            <p:ph type="title"/>
          </p:nvPr>
        </p:nvSpPr>
        <p:spPr/>
        <p:txBody>
          <a:bodyPr/>
          <a:lstStyle/>
          <a:p>
            <a:r>
              <a:rPr lang="en-IN" dirty="0" err="1"/>
              <a:t>Springboot</a:t>
            </a:r>
            <a:r>
              <a:rPr lang="en-IN" dirty="0"/>
              <a:t> Docker</a:t>
            </a:r>
          </a:p>
        </p:txBody>
      </p:sp>
    </p:spTree>
    <p:extLst>
      <p:ext uri="{BB962C8B-B14F-4D97-AF65-F5344CB8AC3E}">
        <p14:creationId xmlns:p14="http://schemas.microsoft.com/office/powerpoint/2010/main" val="1854259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Docker run –t –name </a:t>
            </a:r>
            <a:r>
              <a:rPr lang="en-IN" dirty="0" err="1"/>
              <a:t>sampleapp</a:t>
            </a:r>
            <a:r>
              <a:rPr lang="en-IN" dirty="0"/>
              <a:t> –link v1db –p 8080:8080 </a:t>
            </a:r>
            <a:r>
              <a:rPr lang="en-IN" dirty="0" err="1"/>
              <a:t>example:latest</a:t>
            </a:r>
            <a:endParaRPr lang="en-IN" dirty="0"/>
          </a:p>
          <a:p>
            <a:endParaRPr lang="en-IN" dirty="0"/>
          </a:p>
          <a:p>
            <a:r>
              <a:rPr lang="en-IN" dirty="0" err="1"/>
              <a:t>Example:latest</a:t>
            </a:r>
            <a:r>
              <a:rPr lang="en-IN" dirty="0"/>
              <a:t> --- image name</a:t>
            </a:r>
          </a:p>
          <a:p>
            <a:r>
              <a:rPr lang="en-IN" dirty="0"/>
              <a:t>--name – container reference</a:t>
            </a:r>
          </a:p>
          <a:p>
            <a:r>
              <a:rPr lang="en-IN" dirty="0"/>
              <a:t>--link – </a:t>
            </a:r>
            <a:r>
              <a:rPr lang="en-IN" dirty="0" err="1"/>
              <a:t>db</a:t>
            </a:r>
            <a:r>
              <a:rPr lang="en-IN" dirty="0"/>
              <a:t> ref in container </a:t>
            </a:r>
          </a:p>
        </p:txBody>
      </p:sp>
      <p:sp>
        <p:nvSpPr>
          <p:cNvPr id="3" name="Title 2"/>
          <p:cNvSpPr>
            <a:spLocks noGrp="1"/>
          </p:cNvSpPr>
          <p:nvPr>
            <p:ph type="title"/>
          </p:nvPr>
        </p:nvSpPr>
        <p:spPr/>
        <p:txBody>
          <a:bodyPr/>
          <a:lstStyle/>
          <a:p>
            <a:r>
              <a:rPr lang="en-IN" dirty="0" err="1"/>
              <a:t>Springboot</a:t>
            </a:r>
            <a:r>
              <a:rPr lang="en-IN" dirty="0"/>
              <a:t> Docker</a:t>
            </a:r>
          </a:p>
        </p:txBody>
      </p:sp>
      <p:sp>
        <p:nvSpPr>
          <p:cNvPr id="5" name="Rectangle 4"/>
          <p:cNvSpPr/>
          <p:nvPr/>
        </p:nvSpPr>
        <p:spPr>
          <a:xfrm>
            <a:off x="1985035" y="4724401"/>
            <a:ext cx="8224178" cy="646331"/>
          </a:xfrm>
          <a:prstGeom prst="rect">
            <a:avLst/>
          </a:prstGeom>
        </p:spPr>
        <p:txBody>
          <a:bodyPr wrap="square">
            <a:spAutoFit/>
          </a:bodyPr>
          <a:lstStyle/>
          <a:p>
            <a:r>
              <a:rPr lang="en-US" dirty="0" err="1"/>
              <a:t>docker</a:t>
            </a:r>
            <a:r>
              <a:rPr lang="en-US" dirty="0"/>
              <a:t> run -h 192.168.99.100 -p 7070:7070 -t my-repo/example  --name </a:t>
            </a:r>
            <a:r>
              <a:rPr lang="en-US" dirty="0" err="1"/>
              <a:t>my-repo-image:latest</a:t>
            </a:r>
            <a:endParaRPr lang="en-IN" dirty="0"/>
          </a:p>
        </p:txBody>
      </p:sp>
    </p:spTree>
    <p:extLst>
      <p:ext uri="{BB962C8B-B14F-4D97-AF65-F5344CB8AC3E}">
        <p14:creationId xmlns:p14="http://schemas.microsoft.com/office/powerpoint/2010/main" val="33384989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Volumes are the preferred mechanism for persisting data generated by and used by Docker containers. </a:t>
            </a:r>
          </a:p>
          <a:p>
            <a:r>
              <a:rPr lang="en-US" dirty="0"/>
              <a:t>While bind mounts are dependent on the directory structure of the host machine, volumes are completely managed by Docker. </a:t>
            </a:r>
          </a:p>
        </p:txBody>
      </p:sp>
      <p:sp>
        <p:nvSpPr>
          <p:cNvPr id="3" name="Title 2"/>
          <p:cNvSpPr>
            <a:spLocks noGrp="1"/>
          </p:cNvSpPr>
          <p:nvPr>
            <p:ph type="title"/>
          </p:nvPr>
        </p:nvSpPr>
        <p:spPr/>
        <p:txBody>
          <a:bodyPr/>
          <a:lstStyle/>
          <a:p>
            <a:r>
              <a:rPr lang="en-IN" dirty="0"/>
              <a:t>Docker Volume</a:t>
            </a:r>
          </a:p>
        </p:txBody>
      </p:sp>
    </p:spTree>
    <p:extLst>
      <p:ext uri="{BB962C8B-B14F-4D97-AF65-F5344CB8AC3E}">
        <p14:creationId xmlns:p14="http://schemas.microsoft.com/office/powerpoint/2010/main" val="3557892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Volumes have several advantages over bind mounts:</a:t>
            </a:r>
            <a:endParaRPr lang="en-IN" dirty="0"/>
          </a:p>
          <a:p>
            <a:pPr lvl="1"/>
            <a:r>
              <a:rPr lang="en-US" dirty="0"/>
              <a:t>Volumes are easier to back up or migrate than bind mounts.</a:t>
            </a:r>
          </a:p>
          <a:p>
            <a:pPr lvl="1"/>
            <a:r>
              <a:rPr lang="en-US" dirty="0"/>
              <a:t>You can manage volumes using Docker CLI commands or the Docker API.</a:t>
            </a:r>
          </a:p>
          <a:p>
            <a:pPr lvl="1"/>
            <a:r>
              <a:rPr lang="en-US" dirty="0"/>
              <a:t>Volumes work on both Linux and Windows containers.</a:t>
            </a:r>
          </a:p>
          <a:p>
            <a:pPr lvl="1"/>
            <a:r>
              <a:rPr lang="en-US" dirty="0"/>
              <a:t>Volumes can be more safely shared among multiple containers.</a:t>
            </a:r>
          </a:p>
          <a:p>
            <a:pPr lvl="1"/>
            <a:r>
              <a:rPr lang="en-US" dirty="0"/>
              <a:t>Volume drivers let you store volumes on remote hosts or cloud providers, to encrypt the contents of volumes, or to add other functionality.</a:t>
            </a:r>
          </a:p>
          <a:p>
            <a:pPr lvl="1"/>
            <a:r>
              <a:rPr lang="en-US" dirty="0"/>
              <a:t>New volumes can have their content pre-populated by a container</a:t>
            </a:r>
            <a:endParaRPr lang="en-IN" dirty="0"/>
          </a:p>
        </p:txBody>
      </p:sp>
      <p:sp>
        <p:nvSpPr>
          <p:cNvPr id="3" name="Title 2"/>
          <p:cNvSpPr>
            <a:spLocks noGrp="1"/>
          </p:cNvSpPr>
          <p:nvPr>
            <p:ph type="title"/>
          </p:nvPr>
        </p:nvSpPr>
        <p:spPr/>
        <p:txBody>
          <a:bodyPr/>
          <a:lstStyle/>
          <a:p>
            <a:r>
              <a:rPr lang="en-IN" dirty="0"/>
              <a:t>Docker Volume</a:t>
            </a:r>
          </a:p>
        </p:txBody>
      </p:sp>
    </p:spTree>
    <p:extLst>
      <p:ext uri="{BB962C8B-B14F-4D97-AF65-F5344CB8AC3E}">
        <p14:creationId xmlns:p14="http://schemas.microsoft.com/office/powerpoint/2010/main" val="1648012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olumes on the Docker 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905000"/>
            <a:ext cx="675042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0674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lstStyle/>
          <a:p>
            <a:r>
              <a:rPr lang="en-US" dirty="0"/>
              <a:t>There are 2 ways in which you can manage data in Docker:</a:t>
            </a:r>
          </a:p>
          <a:p>
            <a:pPr lvl="1"/>
            <a:r>
              <a:rPr lang="en-US" dirty="0"/>
              <a:t>Data volumes</a:t>
            </a:r>
          </a:p>
          <a:p>
            <a:pPr lvl="1"/>
            <a:r>
              <a:rPr lang="en-US" dirty="0"/>
              <a:t>Data volume containers</a:t>
            </a:r>
            <a:endParaRPr lang="en-IN" dirty="0"/>
          </a:p>
        </p:txBody>
      </p:sp>
    </p:spTree>
    <p:extLst>
      <p:ext uri="{BB962C8B-B14F-4D97-AF65-F5344CB8AC3E}">
        <p14:creationId xmlns:p14="http://schemas.microsoft.com/office/powerpoint/2010/main" val="24091401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lstStyle/>
          <a:p>
            <a:r>
              <a:rPr lang="en-US" dirty="0"/>
              <a:t>A data volume is a specially designed directory in the container.</a:t>
            </a:r>
          </a:p>
          <a:p>
            <a:r>
              <a:rPr lang="en-US" dirty="0"/>
              <a:t>It is initialized when the container is created. </a:t>
            </a:r>
          </a:p>
          <a:p>
            <a:r>
              <a:rPr lang="en-US" dirty="0"/>
              <a:t>By default, it is not deleted when the container is stopped. </a:t>
            </a:r>
          </a:p>
          <a:p>
            <a:r>
              <a:rPr lang="en-US" dirty="0"/>
              <a:t>It is not even garbage collected when there is no container referencing the volume.</a:t>
            </a:r>
          </a:p>
          <a:p>
            <a:r>
              <a:rPr lang="en-US" dirty="0"/>
              <a:t>The data volumes are independently updated. </a:t>
            </a:r>
          </a:p>
          <a:p>
            <a:r>
              <a:rPr lang="en-US" dirty="0"/>
              <a:t>Data volumes can be shared across containers too. They could be mounted in read-only mode too.</a:t>
            </a:r>
            <a:endParaRPr lang="en-IN" dirty="0"/>
          </a:p>
        </p:txBody>
      </p:sp>
    </p:spTree>
    <p:extLst>
      <p:ext uri="{BB962C8B-B14F-4D97-AF65-F5344CB8AC3E}">
        <p14:creationId xmlns:p14="http://schemas.microsoft.com/office/powerpoint/2010/main" val="6710216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normAutofit lnSpcReduction="10000"/>
          </a:bodyPr>
          <a:lstStyle/>
          <a:p>
            <a:pPr algn="l"/>
            <a:r>
              <a:rPr lang="en-IN" i="0" dirty="0">
                <a:solidFill>
                  <a:srgbClr val="292929"/>
                </a:solidFill>
                <a:effectLst/>
                <a:latin typeface="medium-content-sans-serif-font"/>
              </a:rPr>
              <a:t>Mounting a Data volume</a:t>
            </a:r>
          </a:p>
          <a:p>
            <a:pPr algn="l"/>
            <a:r>
              <a:rPr lang="en-US" i="0" dirty="0">
                <a:solidFill>
                  <a:srgbClr val="292929"/>
                </a:solidFill>
                <a:effectLst/>
                <a:latin typeface="medium-content-sans-serif-font"/>
              </a:rPr>
              <a:t>docker container run -it -v/</a:t>
            </a:r>
            <a:r>
              <a:rPr lang="en-US" i="0" dirty="0" err="1">
                <a:solidFill>
                  <a:srgbClr val="292929"/>
                </a:solidFill>
                <a:effectLst/>
                <a:latin typeface="medium-content-sans-serif-font"/>
              </a:rPr>
              <a:t>udata</a:t>
            </a:r>
            <a:r>
              <a:rPr lang="en-US" i="0" dirty="0">
                <a:solidFill>
                  <a:srgbClr val="292929"/>
                </a:solidFill>
                <a:effectLst/>
                <a:latin typeface="medium-content-sans-serif-font"/>
              </a:rPr>
              <a:t> --</a:t>
            </a:r>
            <a:r>
              <a:rPr lang="en-US" i="0" dirty="0" err="1">
                <a:solidFill>
                  <a:srgbClr val="292929"/>
                </a:solidFill>
                <a:effectLst/>
                <a:latin typeface="medium-content-sans-serif-font"/>
              </a:rPr>
              <a:t>tty</a:t>
            </a:r>
            <a:r>
              <a:rPr lang="en-US" i="0" dirty="0">
                <a:solidFill>
                  <a:srgbClr val="292929"/>
                </a:solidFill>
                <a:effectLst/>
                <a:latin typeface="medium-content-sans-serif-font"/>
              </a:rPr>
              <a:t> ubuntu /bin/bash</a:t>
            </a:r>
          </a:p>
          <a:p>
            <a:pPr algn="l"/>
            <a:r>
              <a:rPr lang="en-US" i="0" dirty="0">
                <a:solidFill>
                  <a:srgbClr val="292929"/>
                </a:solidFill>
                <a:effectLst/>
                <a:latin typeface="medium-content-sans-serif-font"/>
              </a:rPr>
              <a:t>cd </a:t>
            </a:r>
            <a:r>
              <a:rPr lang="en-US" i="0" dirty="0" err="1">
                <a:solidFill>
                  <a:srgbClr val="292929"/>
                </a:solidFill>
                <a:effectLst/>
                <a:latin typeface="medium-content-sans-serif-font"/>
              </a:rPr>
              <a:t>udata</a:t>
            </a:r>
            <a:endParaRPr lang="en-US" i="0" dirty="0">
              <a:solidFill>
                <a:srgbClr val="292929"/>
              </a:solidFill>
              <a:effectLst/>
              <a:latin typeface="medium-content-sans-serif-font"/>
            </a:endParaRPr>
          </a:p>
          <a:p>
            <a:pPr algn="l"/>
            <a:r>
              <a:rPr lang="en-US" i="0" dirty="0">
                <a:solidFill>
                  <a:srgbClr val="292929"/>
                </a:solidFill>
                <a:effectLst/>
                <a:latin typeface="medium-content-sans-serif-font"/>
              </a:rPr>
              <a:t>touch file1.txt</a:t>
            </a:r>
          </a:p>
          <a:p>
            <a:pPr algn="l"/>
            <a:r>
              <a:rPr lang="en-US" i="0" dirty="0">
                <a:solidFill>
                  <a:srgbClr val="292929"/>
                </a:solidFill>
                <a:effectLst/>
                <a:latin typeface="medium-content-sans-serif-font"/>
              </a:rPr>
              <a:t>exit</a:t>
            </a:r>
          </a:p>
          <a:p>
            <a:pPr algn="l"/>
            <a:r>
              <a:rPr lang="en-US" i="0" dirty="0">
                <a:solidFill>
                  <a:srgbClr val="292929"/>
                </a:solidFill>
                <a:effectLst/>
                <a:latin typeface="medium-content-sans-serif-font"/>
              </a:rPr>
              <a:t>docker container restart 2eec01eb7368</a:t>
            </a:r>
          </a:p>
          <a:p>
            <a:pPr algn="l"/>
            <a:r>
              <a:rPr lang="en-US" i="0" dirty="0">
                <a:solidFill>
                  <a:srgbClr val="292929"/>
                </a:solidFill>
                <a:effectLst/>
                <a:latin typeface="medium-content-sans-serif-font"/>
              </a:rPr>
              <a:t>docker attach 2eec01eb7368exit</a:t>
            </a:r>
          </a:p>
          <a:p>
            <a:pPr algn="l"/>
            <a:r>
              <a:rPr lang="en-US" i="0" dirty="0">
                <a:solidFill>
                  <a:srgbClr val="292929"/>
                </a:solidFill>
                <a:effectLst/>
                <a:latin typeface="medium-content-sans-serif-font"/>
              </a:rPr>
              <a:t>docker container rm 2eec01eb7368</a:t>
            </a:r>
          </a:p>
          <a:p>
            <a:pPr algn="l"/>
            <a:r>
              <a:rPr lang="en-US" i="0" dirty="0">
                <a:solidFill>
                  <a:srgbClr val="292929"/>
                </a:solidFill>
                <a:effectLst/>
                <a:latin typeface="medium-content-sans-serif-font"/>
              </a:rPr>
              <a:t>docker volume ls</a:t>
            </a:r>
          </a:p>
          <a:p>
            <a:pPr algn="l"/>
            <a:endParaRPr lang="en-IN" i="0" dirty="0">
              <a:solidFill>
                <a:srgbClr val="292929"/>
              </a:solidFill>
              <a:effectLst/>
              <a:latin typeface="medium-content-sans-serif-font"/>
            </a:endParaRPr>
          </a:p>
        </p:txBody>
      </p:sp>
    </p:spTree>
    <p:extLst>
      <p:ext uri="{BB962C8B-B14F-4D97-AF65-F5344CB8AC3E}">
        <p14:creationId xmlns:p14="http://schemas.microsoft.com/office/powerpoint/2010/main" val="166865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a:bodyPr>
          <a:lstStyle/>
          <a:p>
            <a:r>
              <a:rPr lang="en-US" dirty="0"/>
              <a:t>One solution to this problem is to modify the guest operating systems, replacing any privileged operations that will only run in ring 0 of the CPU with calls to the hypervisor (known as </a:t>
            </a:r>
            <a:r>
              <a:rPr lang="en-US" dirty="0" err="1"/>
              <a:t>hypercalls</a:t>
            </a:r>
            <a:r>
              <a:rPr lang="en-US" dirty="0"/>
              <a:t>). </a:t>
            </a:r>
          </a:p>
          <a:p>
            <a:r>
              <a:rPr lang="en-US" dirty="0"/>
              <a:t>The hypervisor in turn performs the task on behalf of the guest system.</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1204907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normAutofit/>
          </a:bodyPr>
          <a:lstStyle/>
          <a:p>
            <a:pPr algn="l"/>
            <a:r>
              <a:rPr lang="en-US" i="0" dirty="0">
                <a:solidFill>
                  <a:srgbClr val="292929"/>
                </a:solidFill>
                <a:effectLst/>
                <a:latin typeface="medium-content-sans-serif-font"/>
              </a:rPr>
              <a:t>After removing container also the data volume is still present on the host. </a:t>
            </a:r>
          </a:p>
          <a:p>
            <a:pPr algn="l"/>
            <a:r>
              <a:rPr lang="en-US" i="0" dirty="0">
                <a:solidFill>
                  <a:srgbClr val="292929"/>
                </a:solidFill>
                <a:effectLst/>
                <a:latin typeface="medium-content-sans-serif-font"/>
              </a:rPr>
              <a:t>This is a dangling or ghost volume and could remain there on your machine consuming space. </a:t>
            </a:r>
          </a:p>
          <a:p>
            <a:pPr algn="l"/>
            <a:r>
              <a:rPr lang="en-US" i="0" dirty="0">
                <a:solidFill>
                  <a:srgbClr val="292929"/>
                </a:solidFill>
                <a:effectLst/>
                <a:latin typeface="medium-content-sans-serif-font"/>
              </a:rPr>
              <a:t>Do remember to clean up if you want. </a:t>
            </a:r>
          </a:p>
          <a:p>
            <a:pPr algn="l"/>
            <a:r>
              <a:rPr lang="en-US" i="0" dirty="0">
                <a:solidFill>
                  <a:srgbClr val="292929"/>
                </a:solidFill>
                <a:effectLst/>
                <a:latin typeface="medium-content-sans-serif-font"/>
              </a:rPr>
              <a:t>Alternatively, there is also a -v option while removing the container </a:t>
            </a:r>
            <a:endParaRPr lang="en-IN" i="0" dirty="0">
              <a:solidFill>
                <a:srgbClr val="292929"/>
              </a:solidFill>
              <a:effectLst/>
              <a:latin typeface="medium-content-sans-serif-font"/>
            </a:endParaRPr>
          </a:p>
        </p:txBody>
      </p:sp>
    </p:spTree>
    <p:extLst>
      <p:ext uri="{BB962C8B-B14F-4D97-AF65-F5344CB8AC3E}">
        <p14:creationId xmlns:p14="http://schemas.microsoft.com/office/powerpoint/2010/main" val="1342947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BFFD8A-F39B-4FA1-AE44-B48D7F0B2F10}"/>
              </a:ext>
            </a:extLst>
          </p:cNvPr>
          <p:cNvPicPr>
            <a:picLocks noChangeAspect="1"/>
          </p:cNvPicPr>
          <p:nvPr/>
        </p:nvPicPr>
        <p:blipFill>
          <a:blip r:embed="rId2"/>
          <a:stretch>
            <a:fillRect/>
          </a:stretch>
        </p:blipFill>
        <p:spPr>
          <a:xfrm>
            <a:off x="1524000" y="1295400"/>
            <a:ext cx="9144000" cy="5143500"/>
          </a:xfrm>
          <a:prstGeom prst="rect">
            <a:avLst/>
          </a:prstGeom>
        </p:spPr>
      </p:pic>
    </p:spTree>
    <p:extLst>
      <p:ext uri="{BB962C8B-B14F-4D97-AF65-F5344CB8AC3E}">
        <p14:creationId xmlns:p14="http://schemas.microsoft.com/office/powerpoint/2010/main" val="32258425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8FA485-F7ED-4D62-8286-F143338BC2E3}"/>
              </a:ext>
            </a:extLst>
          </p:cNvPr>
          <p:cNvPicPr>
            <a:picLocks noChangeAspect="1"/>
          </p:cNvPicPr>
          <p:nvPr/>
        </p:nvPicPr>
        <p:blipFill>
          <a:blip r:embed="rId2"/>
          <a:stretch>
            <a:fillRect/>
          </a:stretch>
        </p:blipFill>
        <p:spPr>
          <a:xfrm>
            <a:off x="1524000" y="1295400"/>
            <a:ext cx="9144000" cy="5143500"/>
          </a:xfrm>
          <a:prstGeom prst="rect">
            <a:avLst/>
          </a:prstGeom>
        </p:spPr>
      </p:pic>
      <p:cxnSp>
        <p:nvCxnSpPr>
          <p:cNvPr id="4" name="Straight Arrow Connector 3">
            <a:extLst>
              <a:ext uri="{FF2B5EF4-FFF2-40B4-BE49-F238E27FC236}">
                <a16:creationId xmlns:a16="http://schemas.microsoft.com/office/drawing/2014/main" id="{288FAA58-D794-4D75-835A-DDF094201CB9}"/>
              </a:ext>
            </a:extLst>
          </p:cNvPr>
          <p:cNvCxnSpPr/>
          <p:nvPr/>
        </p:nvCxnSpPr>
        <p:spPr>
          <a:xfrm flipH="1">
            <a:off x="2971800" y="228600"/>
            <a:ext cx="1600200" cy="2514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6350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F2E811-A4A3-40BA-8B9D-133A086164EA}"/>
              </a:ext>
            </a:extLst>
          </p:cNvPr>
          <p:cNvPicPr>
            <a:picLocks noChangeAspect="1"/>
          </p:cNvPicPr>
          <p:nvPr/>
        </p:nvPicPr>
        <p:blipFill>
          <a:blip r:embed="rId2"/>
          <a:stretch>
            <a:fillRect/>
          </a:stretch>
        </p:blipFill>
        <p:spPr>
          <a:xfrm>
            <a:off x="1524000" y="1371600"/>
            <a:ext cx="9144000" cy="5143500"/>
          </a:xfrm>
          <a:prstGeom prst="rect">
            <a:avLst/>
          </a:prstGeom>
        </p:spPr>
      </p:pic>
      <p:cxnSp>
        <p:nvCxnSpPr>
          <p:cNvPr id="3" name="Straight Arrow Connector 2">
            <a:extLst>
              <a:ext uri="{FF2B5EF4-FFF2-40B4-BE49-F238E27FC236}">
                <a16:creationId xmlns:a16="http://schemas.microsoft.com/office/drawing/2014/main" id="{8782AA1A-67B5-4294-9BBA-0493741CC955}"/>
              </a:ext>
            </a:extLst>
          </p:cNvPr>
          <p:cNvCxnSpPr/>
          <p:nvPr/>
        </p:nvCxnSpPr>
        <p:spPr>
          <a:xfrm flipH="1">
            <a:off x="3429000" y="152400"/>
            <a:ext cx="914400" cy="342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2620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61ABF-BED6-4F26-BAC2-9269C5C3C04B}"/>
              </a:ext>
            </a:extLst>
          </p:cNvPr>
          <p:cNvPicPr>
            <a:picLocks noChangeAspect="1"/>
          </p:cNvPicPr>
          <p:nvPr/>
        </p:nvPicPr>
        <p:blipFill>
          <a:blip r:embed="rId2"/>
          <a:stretch>
            <a:fillRect/>
          </a:stretch>
        </p:blipFill>
        <p:spPr>
          <a:xfrm>
            <a:off x="1530285" y="1295400"/>
            <a:ext cx="9144000" cy="5143500"/>
          </a:xfrm>
          <a:prstGeom prst="rect">
            <a:avLst/>
          </a:prstGeom>
        </p:spPr>
      </p:pic>
      <p:cxnSp>
        <p:nvCxnSpPr>
          <p:cNvPr id="4" name="Straight Arrow Connector 3">
            <a:extLst>
              <a:ext uri="{FF2B5EF4-FFF2-40B4-BE49-F238E27FC236}">
                <a16:creationId xmlns:a16="http://schemas.microsoft.com/office/drawing/2014/main" id="{1CA68CCE-B1F4-426B-9448-FC8EB0DAC5F4}"/>
              </a:ext>
            </a:extLst>
          </p:cNvPr>
          <p:cNvCxnSpPr/>
          <p:nvPr/>
        </p:nvCxnSpPr>
        <p:spPr>
          <a:xfrm flipH="1">
            <a:off x="2209800" y="304800"/>
            <a:ext cx="2438400" cy="312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519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lstStyle/>
          <a:p>
            <a:pPr algn="l"/>
            <a:r>
              <a:rPr lang="en-US" b="1" i="0" dirty="0">
                <a:solidFill>
                  <a:srgbClr val="292929"/>
                </a:solidFill>
                <a:effectLst/>
                <a:latin typeface="medium-content-sans-serif-font"/>
              </a:rPr>
              <a:t>The sequence of steps  are as follows:</a:t>
            </a:r>
          </a:p>
          <a:p>
            <a:pPr algn="l"/>
            <a:r>
              <a:rPr lang="en-US" b="1" i="0" dirty="0">
                <a:solidFill>
                  <a:srgbClr val="292929"/>
                </a:solidFill>
                <a:effectLst/>
                <a:latin typeface="medium-content-sans-serif-font"/>
              </a:rPr>
              <a:t>We restarted the container (container1)</a:t>
            </a:r>
          </a:p>
          <a:p>
            <a:pPr algn="l"/>
            <a:r>
              <a:rPr lang="en-US" b="1" i="0" dirty="0">
                <a:solidFill>
                  <a:srgbClr val="292929"/>
                </a:solidFill>
                <a:effectLst/>
                <a:latin typeface="medium-content-sans-serif-font"/>
              </a:rPr>
              <a:t>We attached to the running container (container1)</a:t>
            </a:r>
          </a:p>
          <a:p>
            <a:pPr algn="l"/>
            <a:r>
              <a:rPr lang="en-US" b="1" i="0" dirty="0">
                <a:solidFill>
                  <a:srgbClr val="292929"/>
                </a:solidFill>
                <a:effectLst/>
                <a:latin typeface="medium-content-sans-serif-font"/>
              </a:rPr>
              <a:t>We did a ls and found that our volume /data is still there.</a:t>
            </a:r>
          </a:p>
          <a:p>
            <a:pPr algn="l"/>
            <a:r>
              <a:rPr lang="en-US" b="1" i="0" dirty="0">
                <a:solidFill>
                  <a:srgbClr val="292929"/>
                </a:solidFill>
                <a:effectLst/>
                <a:latin typeface="medium-content-sans-serif-font"/>
              </a:rPr>
              <a:t>We did a cd into the /data volume and did a ls there. And our file is still present.</a:t>
            </a:r>
            <a:endParaRPr lang="en-IN" b="1" i="0" dirty="0">
              <a:solidFill>
                <a:srgbClr val="292929"/>
              </a:solidFill>
              <a:effectLst/>
              <a:latin typeface="medium-content-sans-serif-font"/>
            </a:endParaRPr>
          </a:p>
        </p:txBody>
      </p:sp>
    </p:spTree>
    <p:extLst>
      <p:ext uri="{BB962C8B-B14F-4D97-AF65-F5344CB8AC3E}">
        <p14:creationId xmlns:p14="http://schemas.microsoft.com/office/powerpoint/2010/main" val="13017473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US" dirty="0"/>
              <a:t>Mounting a Host Directory as a Data volume</a:t>
            </a:r>
            <a:endParaRPr lang="en-IN" dirty="0"/>
          </a:p>
        </p:txBody>
      </p:sp>
      <p:pic>
        <p:nvPicPr>
          <p:cNvPr id="4" name="Picture 3">
            <a:extLst>
              <a:ext uri="{FF2B5EF4-FFF2-40B4-BE49-F238E27FC236}">
                <a16:creationId xmlns:a16="http://schemas.microsoft.com/office/drawing/2014/main" id="{E83D0E06-995F-4C41-9477-69B1ED14B4A6}"/>
              </a:ext>
            </a:extLst>
          </p:cNvPr>
          <p:cNvPicPr>
            <a:picLocks noChangeAspect="1"/>
          </p:cNvPicPr>
          <p:nvPr/>
        </p:nvPicPr>
        <p:blipFill rotWithShape="1">
          <a:blip r:embed="rId2"/>
          <a:srcRect b="9630"/>
          <a:stretch/>
        </p:blipFill>
        <p:spPr>
          <a:xfrm>
            <a:off x="1515665" y="1371600"/>
            <a:ext cx="9144000" cy="4648200"/>
          </a:xfrm>
          <a:prstGeom prst="rect">
            <a:avLst/>
          </a:prstGeom>
        </p:spPr>
      </p:pic>
      <p:sp>
        <p:nvSpPr>
          <p:cNvPr id="5" name="TextBox 4">
            <a:extLst>
              <a:ext uri="{FF2B5EF4-FFF2-40B4-BE49-F238E27FC236}">
                <a16:creationId xmlns:a16="http://schemas.microsoft.com/office/drawing/2014/main" id="{8E849079-6DAA-4A9E-9838-109FAE3851D7}"/>
              </a:ext>
            </a:extLst>
          </p:cNvPr>
          <p:cNvSpPr txBox="1"/>
          <p:nvPr/>
        </p:nvSpPr>
        <p:spPr>
          <a:xfrm>
            <a:off x="1600775" y="6172200"/>
            <a:ext cx="8619924" cy="369332"/>
          </a:xfrm>
          <a:prstGeom prst="rect">
            <a:avLst/>
          </a:prstGeom>
          <a:noFill/>
        </p:spPr>
        <p:txBody>
          <a:bodyPr wrap="none" rtlCol="0">
            <a:spAutoFit/>
          </a:bodyPr>
          <a:lstStyle/>
          <a:p>
            <a:r>
              <a:rPr lang="en-US" dirty="0"/>
              <a:t>docker container run -it -v e:/DockerFileShare/project/web01:/mnt/test ubuntu /bin/bash</a:t>
            </a:r>
            <a:endParaRPr lang="en-IN" dirty="0"/>
          </a:p>
        </p:txBody>
      </p:sp>
    </p:spTree>
    <p:extLst>
      <p:ext uri="{BB962C8B-B14F-4D97-AF65-F5344CB8AC3E}">
        <p14:creationId xmlns:p14="http://schemas.microsoft.com/office/powerpoint/2010/main" val="1552817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0047F7-CA25-4652-B744-29D61A5C6E79}"/>
              </a:ext>
            </a:extLst>
          </p:cNvPr>
          <p:cNvSpPr>
            <a:spLocks noGrp="1"/>
          </p:cNvSpPr>
          <p:nvPr>
            <p:ph sz="quarter" idx="12"/>
          </p:nvPr>
        </p:nvSpPr>
        <p:spPr/>
        <p:txBody>
          <a:bodyPr/>
          <a:lstStyle/>
          <a:p>
            <a:r>
              <a:rPr lang="en-US" dirty="0"/>
              <a:t>Creating a Data volume container is very useful if you want to share data between containers or you want to use the data from non-persistent containers. </a:t>
            </a:r>
          </a:p>
          <a:p>
            <a:r>
              <a:rPr lang="en-US" dirty="0"/>
              <a:t>The process is really two step:</a:t>
            </a:r>
          </a:p>
          <a:p>
            <a:pPr lvl="1"/>
            <a:r>
              <a:rPr lang="en-US" dirty="0"/>
              <a:t>You first create a Data volume container</a:t>
            </a:r>
          </a:p>
          <a:p>
            <a:pPr lvl="1"/>
            <a:r>
              <a:rPr lang="en-US" dirty="0"/>
              <a:t>Create another container and mount the volume from the container created in Step 1.</a:t>
            </a:r>
            <a:endParaRPr lang="en-IN" dirty="0"/>
          </a:p>
        </p:txBody>
      </p:sp>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IN" dirty="0"/>
              <a:t>Data volume containers</a:t>
            </a:r>
          </a:p>
        </p:txBody>
      </p:sp>
    </p:spTree>
    <p:extLst>
      <p:ext uri="{BB962C8B-B14F-4D97-AF65-F5344CB8AC3E}">
        <p14:creationId xmlns:p14="http://schemas.microsoft.com/office/powerpoint/2010/main" val="2500887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0047F7-CA25-4652-B744-29D61A5C6E79}"/>
              </a:ext>
            </a:extLst>
          </p:cNvPr>
          <p:cNvSpPr>
            <a:spLocks noGrp="1"/>
          </p:cNvSpPr>
          <p:nvPr>
            <p:ph sz="quarter" idx="12"/>
          </p:nvPr>
        </p:nvSpPr>
        <p:spPr/>
        <p:txBody>
          <a:bodyPr/>
          <a:lstStyle/>
          <a:p>
            <a:r>
              <a:rPr lang="en-US" dirty="0"/>
              <a:t>Creating a Data volume container is very useful if you want to share data between containers or you want to use the data from non-persistent containers. </a:t>
            </a:r>
          </a:p>
          <a:p>
            <a:r>
              <a:rPr lang="en-US" dirty="0"/>
              <a:t>The process is really two step:</a:t>
            </a:r>
          </a:p>
          <a:p>
            <a:pPr lvl="1"/>
            <a:r>
              <a:rPr lang="en-US" dirty="0"/>
              <a:t>You first create a Data volume container</a:t>
            </a:r>
          </a:p>
          <a:p>
            <a:pPr lvl="1"/>
            <a:r>
              <a:rPr lang="en-US" dirty="0"/>
              <a:t>Create another container and mount the volume from the container created in Step 1.</a:t>
            </a:r>
            <a:endParaRPr lang="en-IN" dirty="0"/>
          </a:p>
        </p:txBody>
      </p:sp>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IN" dirty="0"/>
              <a:t>Data volume containers</a:t>
            </a:r>
          </a:p>
        </p:txBody>
      </p:sp>
    </p:spTree>
    <p:extLst>
      <p:ext uri="{BB962C8B-B14F-4D97-AF65-F5344CB8AC3E}">
        <p14:creationId xmlns:p14="http://schemas.microsoft.com/office/powerpoint/2010/main" val="21089736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IN" dirty="0"/>
              <a:t>Data volume containers</a:t>
            </a:r>
          </a:p>
        </p:txBody>
      </p:sp>
      <p:pic>
        <p:nvPicPr>
          <p:cNvPr id="7" name="Picture 6">
            <a:extLst>
              <a:ext uri="{FF2B5EF4-FFF2-40B4-BE49-F238E27FC236}">
                <a16:creationId xmlns:a16="http://schemas.microsoft.com/office/drawing/2014/main" id="{D8B2F401-4D6C-475D-A85F-6C74FEF0F06C}"/>
              </a:ext>
            </a:extLst>
          </p:cNvPr>
          <p:cNvPicPr>
            <a:picLocks noChangeAspect="1"/>
          </p:cNvPicPr>
          <p:nvPr/>
        </p:nvPicPr>
        <p:blipFill>
          <a:blip r:embed="rId2"/>
          <a:stretch>
            <a:fillRect/>
          </a:stretch>
        </p:blipFill>
        <p:spPr>
          <a:xfrm>
            <a:off x="1524000" y="1544378"/>
            <a:ext cx="9144000" cy="5143500"/>
          </a:xfrm>
          <a:prstGeom prst="rect">
            <a:avLst/>
          </a:prstGeom>
        </p:spPr>
      </p:pic>
    </p:spTree>
    <p:extLst>
      <p:ext uri="{BB962C8B-B14F-4D97-AF65-F5344CB8AC3E}">
        <p14:creationId xmlns:p14="http://schemas.microsoft.com/office/powerpoint/2010/main" val="188276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16407</Words>
  <Application>Microsoft Office PowerPoint</Application>
  <PresentationFormat>Widescreen</PresentationFormat>
  <Paragraphs>1340</Paragraphs>
  <Slides>335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335</vt:i4>
      </vt:variant>
    </vt:vector>
  </HeadingPairs>
  <TitlesOfParts>
    <vt:vector size="348" baseType="lpstr">
      <vt:lpstr>-apple-system</vt:lpstr>
      <vt:lpstr>Arial</vt:lpstr>
      <vt:lpstr>Calibri</vt:lpstr>
      <vt:lpstr>Calibri Light</vt:lpstr>
      <vt:lpstr>Cambira</vt:lpstr>
      <vt:lpstr>Consolas</vt:lpstr>
      <vt:lpstr>Lora</vt:lpstr>
      <vt:lpstr>medium-content-sans-serif-font</vt:lpstr>
      <vt:lpstr>Noto Serif</vt:lpstr>
      <vt:lpstr>Open Sans</vt:lpstr>
      <vt:lpstr>SF-Pro-Display</vt:lpstr>
      <vt:lpstr>Source Sans Pro</vt:lpstr>
      <vt:lpstr>Office Theme</vt:lpstr>
      <vt:lpstr>Docker</vt:lpstr>
      <vt:lpstr>Docker</vt:lpstr>
      <vt:lpstr>PowerPoint Presentation</vt:lpstr>
      <vt:lpstr>Hypervisor</vt:lpstr>
      <vt:lpstr>Hypervisor</vt:lpstr>
      <vt:lpstr>Hypervisor</vt:lpstr>
      <vt:lpstr>Hypervisor</vt:lpstr>
      <vt:lpstr>Hypervisor</vt:lpstr>
      <vt:lpstr>Hypervisor</vt:lpstr>
      <vt:lpstr>Hypervisor</vt:lpstr>
      <vt:lpstr>Hyper-V Root and Child Partitions</vt:lpstr>
      <vt:lpstr>Hyper-V Root and Child Partitions</vt:lpstr>
      <vt:lpstr>The Virtualization Stack and Other Root Partition Components</vt:lpstr>
      <vt:lpstr>The Virtualization Stack and Other Root Partition Components</vt:lpstr>
      <vt:lpstr>The Virtualization Stack and Other Root Partition Components</vt:lpstr>
      <vt:lpstr>The Virtualization Stack and Other Root Partition Components</vt:lpstr>
      <vt:lpstr>The Virtualization Stack and Other Root Partition Components</vt:lpstr>
      <vt:lpstr>Hyper-V Architecture</vt:lpstr>
      <vt:lpstr>Hyper-V Architecture</vt:lpstr>
      <vt:lpstr>Hyper-V Architecture</vt:lpstr>
      <vt:lpstr>Hyper-V Architecture</vt:lpstr>
      <vt:lpstr>Hyper-V Architecture</vt:lpstr>
      <vt:lpstr>Hyper-V Architecture</vt:lpstr>
      <vt:lpstr>Hyper-V Architecture</vt:lpstr>
      <vt:lpstr>hyper-v containers</vt:lpstr>
      <vt:lpstr>hyper-v containers</vt:lpstr>
      <vt:lpstr>hyper-v containers</vt:lpstr>
      <vt:lpstr>hyper-v containers</vt:lpstr>
      <vt:lpstr>Docker</vt:lpstr>
      <vt:lpstr>Docker Architecture</vt:lpstr>
      <vt:lpstr>Docker Architecture</vt:lpstr>
      <vt:lpstr>Docker Engine</vt:lpstr>
      <vt:lpstr>Dockerfile, Docker Image And Docker Container: </vt:lpstr>
      <vt:lpstr>Image Demo</vt:lpstr>
      <vt:lpstr>PowerPoint Presentation</vt:lpstr>
      <vt:lpstr>Docker Network</vt:lpstr>
      <vt:lpstr>Docker Network</vt:lpstr>
      <vt:lpstr>Docker Network</vt:lpstr>
      <vt:lpstr>Docker Network</vt:lpstr>
      <vt:lpstr>Storage</vt:lpstr>
      <vt:lpstr>Storage</vt:lpstr>
      <vt:lpstr>Registries</vt:lpstr>
      <vt:lpstr>Registries</vt:lpstr>
      <vt:lpstr>Docker Hub</vt:lpstr>
      <vt:lpstr>Docker Hub</vt:lpstr>
      <vt:lpstr>Docker Hub</vt:lpstr>
      <vt:lpstr>Other Public Registries</vt:lpstr>
      <vt:lpstr>Other Public Registries</vt:lpstr>
      <vt:lpstr>Other Public Registries</vt:lpstr>
      <vt:lpstr>Private Registries</vt:lpstr>
      <vt:lpstr>Private Registries</vt:lpstr>
      <vt:lpstr>Private Registries</vt:lpstr>
      <vt:lpstr>Should You Install Docker with the Docker Toolbox or Docker for Mac / Windows?</vt:lpstr>
      <vt:lpstr>Should You Install Docker with the Docker Toolbox or Docker for Mac / Windows?</vt:lpstr>
      <vt:lpstr>Should You Install Docker with the Docker Toolbox or Docker for Mac / Windows?</vt:lpstr>
      <vt:lpstr>Docker for Mac / Docker for Windows (Docker Desktop)</vt:lpstr>
      <vt:lpstr>Docker for Mac / Docker for Windows (Docker Desktop)</vt:lpstr>
      <vt:lpstr>Docker Toolbox</vt:lpstr>
      <vt:lpstr>Docker Toolbox</vt:lpstr>
      <vt:lpstr>Docker Toolbox</vt:lpstr>
      <vt:lpstr>What is Docker</vt:lpstr>
      <vt:lpstr>Difference between VM and Container</vt:lpstr>
      <vt:lpstr>PowerPoint Presentation</vt:lpstr>
      <vt:lpstr>PowerPoint Presentation</vt:lpstr>
      <vt:lpstr>Docker Hub: </vt:lpstr>
      <vt:lpstr>Docker Hub</vt:lpstr>
      <vt:lpstr>Docker Architecture</vt:lpstr>
      <vt:lpstr>Docker Architecture</vt:lpstr>
      <vt:lpstr>Docker Architecture</vt:lpstr>
      <vt:lpstr>PowerPoint Presentation</vt:lpstr>
      <vt:lpstr>Creating Test Database Server</vt:lpstr>
      <vt:lpstr>Docker Compose</vt:lpstr>
      <vt:lpstr>Docker Container</vt:lpstr>
      <vt:lpstr>Docker Client and Docker Engine</vt:lpstr>
      <vt:lpstr>Creating Test Database Server</vt:lpstr>
      <vt:lpstr>PowerPoint Presentation</vt:lpstr>
      <vt:lpstr>Creating Test Database Server</vt:lpstr>
      <vt:lpstr>Springboot Docker</vt:lpstr>
      <vt:lpstr>Best practices for writing Dockerfiles</vt:lpstr>
      <vt:lpstr>Best practices for writing Dockerfiles</vt:lpstr>
      <vt:lpstr>Best practices for writing Dockerfiles</vt:lpstr>
      <vt:lpstr>Springboot Docker</vt:lpstr>
      <vt:lpstr>Springboot Docker</vt:lpstr>
      <vt:lpstr>Docker Volume</vt:lpstr>
      <vt:lpstr>Docker Volume</vt:lpstr>
      <vt:lpstr>PowerPoint Presentation</vt:lpstr>
      <vt:lpstr>Manage Data in Docker</vt:lpstr>
      <vt:lpstr>Manage Data in Docker</vt:lpstr>
      <vt:lpstr>Manage Data in Docker</vt:lpstr>
      <vt:lpstr>Manage Data in Docker</vt:lpstr>
      <vt:lpstr>PowerPoint Presentation</vt:lpstr>
      <vt:lpstr>PowerPoint Presentation</vt:lpstr>
      <vt:lpstr>PowerPoint Presentation</vt:lpstr>
      <vt:lpstr>PowerPoint Presentation</vt:lpstr>
      <vt:lpstr>Manage Data in Docker</vt:lpstr>
      <vt:lpstr>Mounting a Host Directory as a Data volume</vt:lpstr>
      <vt:lpstr>Data volume containers</vt:lpstr>
      <vt:lpstr>Data volume containers</vt:lpstr>
      <vt:lpstr>Data volume containers</vt:lpstr>
      <vt:lpstr>Data volume containers</vt:lpstr>
      <vt:lpstr>Docker network</vt:lpstr>
      <vt:lpstr>Docker network</vt:lpstr>
      <vt:lpstr>Docker network</vt:lpstr>
      <vt:lpstr>Docker network</vt:lpstr>
      <vt:lpstr>Docker network</vt:lpstr>
      <vt:lpstr>Docker network</vt:lpstr>
      <vt:lpstr>Defining your own networks</vt:lpstr>
      <vt:lpstr>Defining your own networks</vt:lpstr>
      <vt:lpstr>Defining your own networks</vt:lpstr>
      <vt:lpstr>Defining your own networks</vt:lpstr>
      <vt:lpstr>Creating an overlay network</vt:lpstr>
      <vt:lpstr>Creating an overlay network</vt:lpstr>
      <vt:lpstr>Getting Started with Artifactory as a Docker Registry</vt:lpstr>
      <vt:lpstr>Getting Started with Artifactory as a Docker Registry</vt:lpstr>
      <vt:lpstr>PowerPoint Presentation</vt:lpstr>
      <vt:lpstr>Docker Swarm</vt:lpstr>
      <vt:lpstr>Docker Swarm</vt:lpstr>
      <vt:lpstr>Docker Swarm </vt:lpstr>
      <vt:lpstr>PowerPoint Presentation</vt:lpstr>
      <vt:lpstr>PowerPoint Presentation</vt:lpstr>
      <vt:lpstr>PowerPoint Presentation</vt:lpstr>
      <vt:lpstr>PowerPoint Presentation</vt:lpstr>
      <vt:lpstr>PowerPoint Presentation</vt:lpstr>
      <vt:lpstr>Docker Swarm Steps</vt:lpstr>
      <vt:lpstr>PowerPoint Presentation</vt:lpstr>
      <vt:lpstr>What is Kubernetes?</vt:lpstr>
      <vt:lpstr>What Is Kubernetes? An Introduction To Container Orchestration Tool</vt:lpstr>
      <vt:lpstr>PowerPoint Presentation</vt:lpstr>
      <vt:lpstr>What Is Kubernetes? An Introduction To Container Orchestration Tool</vt:lpstr>
      <vt:lpstr>Why use Kubernetes?</vt:lpstr>
      <vt:lpstr>What task are performed by Kubernetes?</vt:lpstr>
      <vt:lpstr>What is the need for Container Orchestration? </vt:lpstr>
      <vt:lpstr>Kubernetes vs Docker Swarm </vt:lpstr>
      <vt:lpstr>What are the features of Kubernetes? </vt:lpstr>
      <vt:lpstr>Features of Kubernetes</vt:lpstr>
      <vt:lpstr>Kubernetes Basics</vt:lpstr>
      <vt:lpstr>Kubernetes Basics</vt:lpstr>
      <vt:lpstr>Kubernetes Architecture and Components</vt:lpstr>
      <vt:lpstr>PowerPoint Presentation</vt:lpstr>
      <vt:lpstr> Kubernetes architecture</vt:lpstr>
      <vt:lpstr>Kubernetes Architecture and Components</vt:lpstr>
      <vt:lpstr>Kubernetes Architecture and Components</vt:lpstr>
      <vt:lpstr>Kubernetes Architecture and Components</vt:lpstr>
      <vt:lpstr>What is Master Node in Kubernetes Architecture?</vt:lpstr>
      <vt:lpstr>API Server</vt:lpstr>
      <vt:lpstr>Key-Value Store (etcd)</vt:lpstr>
      <vt:lpstr>Controller</vt:lpstr>
      <vt:lpstr>Scheduler </vt:lpstr>
      <vt:lpstr>What is Worker Node in Kubernetes Architecture</vt:lpstr>
      <vt:lpstr>Kubelet</vt:lpstr>
      <vt:lpstr>Container Runtime</vt:lpstr>
      <vt:lpstr>Kube-proxy</vt:lpstr>
      <vt:lpstr>Pod </vt:lpstr>
      <vt:lpstr>Pod </vt:lpstr>
      <vt:lpstr>Pod </vt:lpstr>
      <vt:lpstr>PowerPoint Presentation</vt:lpstr>
      <vt:lpstr>Single Pod with multiple containers</vt:lpstr>
      <vt:lpstr>Single Pod with multiple containers</vt:lpstr>
      <vt:lpstr>States of a Pod</vt:lpstr>
      <vt:lpstr>Birth of a Pod</vt:lpstr>
      <vt:lpstr>Pod Termination</vt:lpstr>
      <vt:lpstr>Kubernetes Services</vt:lpstr>
      <vt:lpstr>How Do Kubernetes Services Work?</vt:lpstr>
      <vt:lpstr>How Do Kubernetes Services Work?</vt:lpstr>
      <vt:lpstr>What is Container Deployment?</vt:lpstr>
      <vt:lpstr>What is Container Deployment?</vt:lpstr>
      <vt:lpstr>What is Container Deployment?</vt:lpstr>
      <vt:lpstr>Docker and Kubernetes - Python</vt:lpstr>
      <vt:lpstr>Docker and Kubernetes - Python</vt:lpstr>
      <vt:lpstr>Docker and Kubernetes - Python</vt:lpstr>
      <vt:lpstr>Deployment file</vt:lpstr>
      <vt:lpstr>Deployment file</vt:lpstr>
      <vt:lpstr>Deployment file</vt:lpstr>
      <vt:lpstr>Deployment file</vt:lpstr>
      <vt:lpstr>Deployment file</vt:lpstr>
      <vt:lpstr>Deployment file</vt:lpstr>
      <vt:lpstr>Deployment file</vt:lpstr>
      <vt:lpstr>Docker and Kubernetes - Python</vt:lpstr>
      <vt:lpstr>Docker and Kubernetes - Python</vt:lpstr>
      <vt:lpstr>Expose Service using External IP</vt:lpstr>
      <vt:lpstr>Expose Service using External IP</vt:lpstr>
      <vt:lpstr>Expose Service using External IP</vt:lpstr>
      <vt:lpstr>What is an Ingress?</vt:lpstr>
      <vt:lpstr>What is an Ingress?</vt:lpstr>
      <vt:lpstr>Kubernetes Ingress vs LoadBalancer vs NodePort</vt:lpstr>
      <vt:lpstr>Kubernetes Ingress vs LoadBalancer vs NodePort</vt:lpstr>
      <vt:lpstr>Kubernetes Ingress vs LoadBalancer vs NodePort</vt:lpstr>
      <vt:lpstr>Loadbalance and Routing - Ingress</vt:lpstr>
      <vt:lpstr>Loadbalance and Routing - Ingress</vt:lpstr>
      <vt:lpstr>What is helm</vt:lpstr>
      <vt:lpstr>What is helm</vt:lpstr>
      <vt:lpstr>What are Helm charts?</vt:lpstr>
      <vt:lpstr>Helm Install </vt:lpstr>
      <vt:lpstr> Deploy an Apache webserver using Helm</vt:lpstr>
      <vt:lpstr> Deploy an Apache webserver using Helm</vt:lpstr>
      <vt:lpstr> Deploy an Apache webserver using Helm</vt:lpstr>
      <vt:lpstr>How to Access Production-Ready Helm Charts</vt:lpstr>
      <vt:lpstr>How to Access Production-Ready Helm Charts</vt:lpstr>
      <vt:lpstr> Production-ready WordPress application</vt:lpstr>
      <vt:lpstr>How to Deploy WordPress and MariaDB</vt:lpstr>
      <vt:lpstr>Loadbalance and Routing - Ingress</vt:lpstr>
      <vt:lpstr>Loadbalance and Routing - Ingress</vt:lpstr>
      <vt:lpstr>What is a ConfigMap in Kubernetes?</vt:lpstr>
      <vt:lpstr>Why would you use a ConfigMap in Kubernetes?</vt:lpstr>
      <vt:lpstr>How does a ConfigMap work?</vt:lpstr>
      <vt:lpstr> ConfigMaps</vt:lpstr>
      <vt:lpstr> Creating ConfigMaps from file</vt:lpstr>
      <vt:lpstr>Create ConfigMaps from Literal Values</vt:lpstr>
      <vt:lpstr>Create ConfigMaps from-literal</vt:lpstr>
      <vt:lpstr>Create ConfigMaps from Directories</vt:lpstr>
      <vt:lpstr>Use Configmap as Env variable</vt:lpstr>
      <vt:lpstr>Use Configmap as Env variable</vt:lpstr>
      <vt:lpstr>PowerPoint Presentation</vt:lpstr>
      <vt:lpstr>Docker-Desktop wsl2 Multinode cluster</vt:lpstr>
      <vt:lpstr>Docker-Desktop wsl2 Multinode cluster</vt:lpstr>
      <vt:lpstr>Docker-Desktop wsl2 Multinode cluster</vt:lpstr>
      <vt:lpstr>Docker-Desktop wsl2 Multinode cluster</vt:lpstr>
      <vt:lpstr>Docker-Desktop wsl2 Multinode cluster</vt:lpstr>
      <vt:lpstr>Docker-Desktop wsl2 Multinode cluster</vt:lpstr>
      <vt:lpstr>Kubernetes multiple control planes</vt:lpstr>
      <vt:lpstr>Kubernetes multiple control planes</vt:lpstr>
      <vt:lpstr>Kubernetes multiple control planes</vt:lpstr>
      <vt:lpstr>Kubernetes multiple control planes</vt:lpstr>
      <vt:lpstr>Multi node cluster dashboard</vt:lpstr>
      <vt:lpstr>Kubernetes Deployment Policies</vt:lpstr>
      <vt:lpstr>Recreate - best for development environment</vt:lpstr>
      <vt:lpstr>Recreate - best for development environment</vt:lpstr>
      <vt:lpstr>Recreate - best for development environment</vt:lpstr>
      <vt:lpstr>Recreate - best for development environment</vt:lpstr>
      <vt:lpstr>Recreate - best for development environment</vt:lpstr>
      <vt:lpstr>Ramped - slow rollout</vt:lpstr>
      <vt:lpstr>Ramped – Slow Rollout</vt:lpstr>
      <vt:lpstr>Ramped- best for development environment</vt:lpstr>
      <vt:lpstr>Ramped- best for development environment</vt:lpstr>
      <vt:lpstr>Ramped- best for development environment</vt:lpstr>
      <vt:lpstr>Ramped- best for development environment</vt:lpstr>
      <vt:lpstr>Blue/Green - best to avoid API versioning issues</vt:lpstr>
      <vt:lpstr>Blue/Green - best to avoid API versioning issues</vt:lpstr>
      <vt:lpstr>ReplicaSet</vt:lpstr>
      <vt:lpstr>ReplicaSet</vt:lpstr>
      <vt:lpstr>ReplicaSet</vt:lpstr>
      <vt:lpstr>PowerPoint Presentation</vt:lpstr>
      <vt:lpstr>What is a Deployment?</vt:lpstr>
      <vt:lpstr>What is a Deployment?</vt:lpstr>
      <vt:lpstr>Creating a Deployment</vt:lpstr>
      <vt:lpstr>Creating a Deployment</vt:lpstr>
      <vt:lpstr>Creating a Deployment</vt:lpstr>
      <vt:lpstr>Rolling Back a Deployment</vt:lpstr>
      <vt:lpstr>Rolling Back a Deployment</vt:lpstr>
      <vt:lpstr>Rolling Back a Deployment</vt:lpstr>
      <vt:lpstr>Scaling a Deployment</vt:lpstr>
      <vt:lpstr>Working with Kubernetes Objects</vt:lpstr>
      <vt:lpstr>Init containers </vt:lpstr>
      <vt:lpstr>Differences from regular containers</vt:lpstr>
      <vt:lpstr>Create a Pod that has an Init Container</vt:lpstr>
      <vt:lpstr>Working with Kubernetes Objects</vt:lpstr>
      <vt:lpstr>Object Spec and Status </vt:lpstr>
      <vt:lpstr>Object Spec and Status </vt:lpstr>
      <vt:lpstr>Describing a Kubernetes object</vt:lpstr>
      <vt:lpstr>Network Terms</vt:lpstr>
      <vt:lpstr>Network Terms</vt:lpstr>
      <vt:lpstr>Network Terms</vt:lpstr>
      <vt:lpstr>Network Terms</vt:lpstr>
      <vt:lpstr>Network Terms</vt:lpstr>
      <vt:lpstr>Network Terms</vt:lpstr>
      <vt:lpstr>Network Terms</vt:lpstr>
      <vt:lpstr>Network Terms</vt:lpstr>
      <vt:lpstr>Network Terms</vt:lpstr>
      <vt:lpstr>Network Terms</vt:lpstr>
      <vt:lpstr>Network Terms</vt:lpstr>
      <vt:lpstr>The Kubernetes Networking Model</vt:lpstr>
      <vt:lpstr>The Kubernetes Networking Model</vt:lpstr>
      <vt:lpstr>Container-to-Container Networking</vt:lpstr>
      <vt:lpstr>Container-to-Container Networking</vt:lpstr>
      <vt:lpstr>Container-to-Container Networking</vt:lpstr>
      <vt:lpstr>PowerPoint Presentation</vt:lpstr>
      <vt:lpstr>Root Network Namespace</vt:lpstr>
      <vt:lpstr>Network Namespace/pod</vt:lpstr>
      <vt:lpstr>Network Namespace/pod</vt:lpstr>
      <vt:lpstr>Pod-to-Pod Networking</vt:lpstr>
      <vt:lpstr>Pod-to-Pod Networking</vt:lpstr>
      <vt:lpstr>Pod-to-Pod Networking</vt:lpstr>
      <vt:lpstr>Pod-to-Pod Networking</vt:lpstr>
      <vt:lpstr>Pod-to-Pod Networking</vt:lpstr>
      <vt:lpstr>Pod-to-Pod Networking</vt:lpstr>
      <vt:lpstr>Pod-to-Pod Networking</vt:lpstr>
      <vt:lpstr>Life of a Packet</vt:lpstr>
      <vt:lpstr>Life of a Packet</vt:lpstr>
      <vt:lpstr>Life of a Packet</vt:lpstr>
      <vt:lpstr>Life of a Packet</vt:lpstr>
      <vt:lpstr>PowerPoint Presentation</vt:lpstr>
      <vt:lpstr>Pod-to-Service Networking</vt:lpstr>
      <vt:lpstr>Pod-to-Service Networking</vt:lpstr>
      <vt:lpstr>PowerPoint Presentation</vt:lpstr>
      <vt:lpstr>Pod to Service</vt:lpstr>
      <vt:lpstr>Pod to Service</vt:lpstr>
      <vt:lpstr>PowerPoint Presentation</vt:lpstr>
      <vt:lpstr>Using DNS</vt:lpstr>
      <vt:lpstr>Using DNS</vt:lpstr>
      <vt:lpstr>Ingress — Routing Internet traffic to Kubernetes</vt:lpstr>
      <vt:lpstr>Layer 4 Ingress: LoadBalancer</vt:lpstr>
      <vt:lpstr>PowerPoint Presentation</vt:lpstr>
      <vt:lpstr>PowerPoint Presentation</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Configuring Certificate-Based Mutual Authentication with Kubernetes Ingress-Nginx</vt:lpstr>
      <vt:lpstr>Configuring Certificate-Based Mutual Authentication with Kubernetes Ingress-Nginx</vt:lpstr>
      <vt:lpstr>Setting Up Mutual Authentication</vt:lpstr>
      <vt:lpstr>Setting Up Mutual Authentication</vt:lpstr>
      <vt:lpstr>Setting Up Mutual Authentication</vt:lpstr>
      <vt:lpstr>Deploying an Application with Mutual Authentication</vt:lpstr>
      <vt:lpstr>TLS and mutual authentication</vt:lpstr>
      <vt:lpstr>Create Secret</vt:lpstr>
      <vt:lpstr>Overview of RBAC concepts in Kubernetes</vt:lpstr>
      <vt:lpstr>PowerPoint Presentation</vt:lpstr>
      <vt:lpstr>Representation Of Kubernetes Cluster</vt:lpstr>
      <vt:lpstr>Different types of services in Kubernetes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dc:title>
  <dc:creator>Parameswari Ettiappan</dc:creator>
  <cp:lastModifiedBy>Parameswari Ettiappan</cp:lastModifiedBy>
  <cp:revision>1</cp:revision>
  <dcterms:created xsi:type="dcterms:W3CDTF">2021-04-23T12:48:58Z</dcterms:created>
  <dcterms:modified xsi:type="dcterms:W3CDTF">2021-04-23T12:51:08Z</dcterms:modified>
</cp:coreProperties>
</file>